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7" r:id="rId2"/>
    <p:sldId id="333" r:id="rId3"/>
    <p:sldId id="345" r:id="rId4"/>
    <p:sldId id="370" r:id="rId5"/>
    <p:sldId id="335" r:id="rId6"/>
    <p:sldId id="337" r:id="rId7"/>
    <p:sldId id="371" r:id="rId8"/>
    <p:sldId id="338" r:id="rId9"/>
    <p:sldId id="372" r:id="rId10"/>
    <p:sldId id="309" r:id="rId11"/>
    <p:sldId id="263" r:id="rId12"/>
    <p:sldId id="354" r:id="rId13"/>
    <p:sldId id="373" r:id="rId14"/>
    <p:sldId id="303" r:id="rId15"/>
    <p:sldId id="304" r:id="rId16"/>
    <p:sldId id="374" r:id="rId17"/>
    <p:sldId id="375" r:id="rId18"/>
    <p:sldId id="376" r:id="rId19"/>
    <p:sldId id="377" r:id="rId20"/>
    <p:sldId id="340" r:id="rId21"/>
    <p:sldId id="369" r:id="rId22"/>
    <p:sldId id="352" r:id="rId23"/>
    <p:sldId id="330"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 Riggs" initials="JR" lastIdx="2" clrIdx="0">
    <p:extLst>
      <p:ext uri="{19B8F6BF-5375-455C-9EA6-DF929625EA0E}">
        <p15:presenceInfo xmlns:p15="http://schemas.microsoft.com/office/powerpoint/2012/main" userId="43dab5b47447bad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116" d="100"/>
          <a:sy n="116" d="100"/>
        </p:scale>
        <p:origin x="21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EEEAF5-D4FF-4D31-87B1-5952047E5C35}"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EA437EA0-E6D6-4F19-B0DE-01B3D1C72F1C}">
      <dgm:prSet/>
      <dgm:spPr/>
      <dgm:t>
        <a:bodyPr/>
        <a:lstStyle/>
        <a:p>
          <a:r>
            <a:rPr lang="en-US"/>
            <a:t>Power</a:t>
          </a:r>
        </a:p>
      </dgm:t>
    </dgm:pt>
    <dgm:pt modelId="{052FE12B-C317-4AA5-AA16-297C4272EFB1}" type="parTrans" cxnId="{520B368C-4B99-45E1-B726-D2B3C874ADD5}">
      <dgm:prSet/>
      <dgm:spPr/>
      <dgm:t>
        <a:bodyPr/>
        <a:lstStyle/>
        <a:p>
          <a:endParaRPr lang="en-US"/>
        </a:p>
      </dgm:t>
    </dgm:pt>
    <dgm:pt modelId="{41C6803F-C29F-4375-BBDA-89F8B4C757A2}" type="sibTrans" cxnId="{520B368C-4B99-45E1-B726-D2B3C874ADD5}">
      <dgm:prSet/>
      <dgm:spPr/>
      <dgm:t>
        <a:bodyPr/>
        <a:lstStyle/>
        <a:p>
          <a:endParaRPr lang="en-US"/>
        </a:p>
      </dgm:t>
    </dgm:pt>
    <dgm:pt modelId="{6A9FD8B9-A06C-4A7C-8712-3DDBB44FF2BB}">
      <dgm:prSet/>
      <dgm:spPr/>
      <dgm:t>
        <a:bodyPr/>
        <a:lstStyle/>
        <a:p>
          <a:r>
            <a:rPr lang="en-US"/>
            <a:t>Power to settle grievances</a:t>
          </a:r>
        </a:p>
      </dgm:t>
    </dgm:pt>
    <dgm:pt modelId="{EE391BF8-7D07-4FAC-803C-7F7F82188C5F}" type="parTrans" cxnId="{6C5B3F89-E09A-44EE-94BE-75FD1810F627}">
      <dgm:prSet/>
      <dgm:spPr/>
      <dgm:t>
        <a:bodyPr/>
        <a:lstStyle/>
        <a:p>
          <a:endParaRPr lang="en-US"/>
        </a:p>
      </dgm:t>
    </dgm:pt>
    <dgm:pt modelId="{9731AC49-400F-450F-B468-3F6C0F47988F}" type="sibTrans" cxnId="{6C5B3F89-E09A-44EE-94BE-75FD1810F627}">
      <dgm:prSet/>
      <dgm:spPr/>
      <dgm:t>
        <a:bodyPr/>
        <a:lstStyle/>
        <a:p>
          <a:endParaRPr lang="en-US"/>
        </a:p>
      </dgm:t>
    </dgm:pt>
    <dgm:pt modelId="{BA827A33-C5A0-4BBB-9B25-3BBCAA4E2CF2}">
      <dgm:prSet/>
      <dgm:spPr/>
      <dgm:t>
        <a:bodyPr/>
        <a:lstStyle/>
        <a:p>
          <a:r>
            <a:rPr lang="en-US"/>
            <a:t>Power</a:t>
          </a:r>
        </a:p>
      </dgm:t>
    </dgm:pt>
    <dgm:pt modelId="{F5567EC8-59F4-4928-83AB-B18C71306F12}" type="parTrans" cxnId="{17969246-2070-4D4E-8601-E5E19CAD0EDB}">
      <dgm:prSet/>
      <dgm:spPr/>
      <dgm:t>
        <a:bodyPr/>
        <a:lstStyle/>
        <a:p>
          <a:endParaRPr lang="en-US"/>
        </a:p>
      </dgm:t>
    </dgm:pt>
    <dgm:pt modelId="{752CBA04-8CF7-4A02-B5C1-AD175B8C09C6}" type="sibTrans" cxnId="{17969246-2070-4D4E-8601-E5E19CAD0EDB}">
      <dgm:prSet/>
      <dgm:spPr/>
      <dgm:t>
        <a:bodyPr/>
        <a:lstStyle/>
        <a:p>
          <a:endParaRPr lang="en-US"/>
        </a:p>
      </dgm:t>
    </dgm:pt>
    <dgm:pt modelId="{0D6E7809-A7A0-4D7C-A9A8-09B1598913DC}">
      <dgm:prSet/>
      <dgm:spPr/>
      <dgm:t>
        <a:bodyPr/>
        <a:lstStyle/>
        <a:p>
          <a:r>
            <a:rPr lang="en-US"/>
            <a:t>Power to negotiate a better contract</a:t>
          </a:r>
        </a:p>
      </dgm:t>
    </dgm:pt>
    <dgm:pt modelId="{07910410-8137-4E76-8276-7B4C31F6714C}" type="parTrans" cxnId="{17251BF1-8936-42C7-8783-A64CCBAE7EAB}">
      <dgm:prSet/>
      <dgm:spPr/>
      <dgm:t>
        <a:bodyPr/>
        <a:lstStyle/>
        <a:p>
          <a:endParaRPr lang="en-US"/>
        </a:p>
      </dgm:t>
    </dgm:pt>
    <dgm:pt modelId="{DF524B12-5A9A-437B-BBD4-A52E347F8E35}" type="sibTrans" cxnId="{17251BF1-8936-42C7-8783-A64CCBAE7EAB}">
      <dgm:prSet/>
      <dgm:spPr/>
      <dgm:t>
        <a:bodyPr/>
        <a:lstStyle/>
        <a:p>
          <a:endParaRPr lang="en-US"/>
        </a:p>
      </dgm:t>
    </dgm:pt>
    <dgm:pt modelId="{A94980EE-F9F1-4787-9DB4-BB8CC424EC2A}">
      <dgm:prSet/>
      <dgm:spPr/>
      <dgm:t>
        <a:bodyPr/>
        <a:lstStyle/>
        <a:p>
          <a:r>
            <a:rPr lang="en-US"/>
            <a:t>Power</a:t>
          </a:r>
        </a:p>
      </dgm:t>
    </dgm:pt>
    <dgm:pt modelId="{9A43974E-2D07-417D-8371-AE7AB6F6B0C2}" type="parTrans" cxnId="{82C0DFC6-645B-475C-B766-C1946FD2451E}">
      <dgm:prSet/>
      <dgm:spPr/>
      <dgm:t>
        <a:bodyPr/>
        <a:lstStyle/>
        <a:p>
          <a:endParaRPr lang="en-US"/>
        </a:p>
      </dgm:t>
    </dgm:pt>
    <dgm:pt modelId="{974278DA-EB7A-4116-A690-14EE7DDEA55B}" type="sibTrans" cxnId="{82C0DFC6-645B-475C-B766-C1946FD2451E}">
      <dgm:prSet/>
      <dgm:spPr/>
      <dgm:t>
        <a:bodyPr/>
        <a:lstStyle/>
        <a:p>
          <a:endParaRPr lang="en-US"/>
        </a:p>
      </dgm:t>
    </dgm:pt>
    <dgm:pt modelId="{D57D8145-7DD6-4ED8-B2FF-04FBC42607A7}">
      <dgm:prSet/>
      <dgm:spPr/>
      <dgm:t>
        <a:bodyPr/>
        <a:lstStyle/>
        <a:p>
          <a:r>
            <a:rPr lang="en-US"/>
            <a:t>Power to create a better work environment</a:t>
          </a:r>
        </a:p>
      </dgm:t>
    </dgm:pt>
    <dgm:pt modelId="{80EF0AE0-8928-46C0-8E42-04B9FBA20137}" type="parTrans" cxnId="{464862D5-6F48-4D13-9693-95A0693491EA}">
      <dgm:prSet/>
      <dgm:spPr/>
      <dgm:t>
        <a:bodyPr/>
        <a:lstStyle/>
        <a:p>
          <a:endParaRPr lang="en-US"/>
        </a:p>
      </dgm:t>
    </dgm:pt>
    <dgm:pt modelId="{80D35858-030A-4A56-9C0B-0263BECF2A69}" type="sibTrans" cxnId="{464862D5-6F48-4D13-9693-95A0693491EA}">
      <dgm:prSet/>
      <dgm:spPr/>
      <dgm:t>
        <a:bodyPr/>
        <a:lstStyle/>
        <a:p>
          <a:endParaRPr lang="en-US"/>
        </a:p>
      </dgm:t>
    </dgm:pt>
    <dgm:pt modelId="{5ACCAB8D-57B8-4810-830C-A10A063B793A}">
      <dgm:prSet/>
      <dgm:spPr/>
      <dgm:t>
        <a:bodyPr/>
        <a:lstStyle/>
        <a:p>
          <a:r>
            <a:rPr lang="en-US"/>
            <a:t>Power</a:t>
          </a:r>
        </a:p>
      </dgm:t>
    </dgm:pt>
    <dgm:pt modelId="{D0F1862C-DC4F-4460-88D7-CCAA5528CE4C}" type="parTrans" cxnId="{CFAF40E2-3932-4C25-A644-8BBEFB19D812}">
      <dgm:prSet/>
      <dgm:spPr/>
      <dgm:t>
        <a:bodyPr/>
        <a:lstStyle/>
        <a:p>
          <a:endParaRPr lang="en-US"/>
        </a:p>
      </dgm:t>
    </dgm:pt>
    <dgm:pt modelId="{5F26B06F-BBDE-4EE2-A09B-6647FE7C6C40}" type="sibTrans" cxnId="{CFAF40E2-3932-4C25-A644-8BBEFB19D812}">
      <dgm:prSet/>
      <dgm:spPr/>
      <dgm:t>
        <a:bodyPr/>
        <a:lstStyle/>
        <a:p>
          <a:endParaRPr lang="en-US"/>
        </a:p>
      </dgm:t>
    </dgm:pt>
    <dgm:pt modelId="{C6E4A659-1D95-4EC4-BD3E-BF859E39DCCC}">
      <dgm:prSet/>
      <dgm:spPr/>
      <dgm:t>
        <a:bodyPr/>
        <a:lstStyle/>
        <a:p>
          <a:r>
            <a:rPr lang="en-US"/>
            <a:t>Power to improve our community</a:t>
          </a:r>
        </a:p>
      </dgm:t>
    </dgm:pt>
    <dgm:pt modelId="{3848D13C-FC54-471C-9839-8A4E92878522}" type="parTrans" cxnId="{4DF352DA-42FE-40C1-A1FC-60C74535B0BE}">
      <dgm:prSet/>
      <dgm:spPr/>
      <dgm:t>
        <a:bodyPr/>
        <a:lstStyle/>
        <a:p>
          <a:endParaRPr lang="en-US"/>
        </a:p>
      </dgm:t>
    </dgm:pt>
    <dgm:pt modelId="{65EFDA58-2232-43A3-B773-154497FA239F}" type="sibTrans" cxnId="{4DF352DA-42FE-40C1-A1FC-60C74535B0BE}">
      <dgm:prSet/>
      <dgm:spPr/>
      <dgm:t>
        <a:bodyPr/>
        <a:lstStyle/>
        <a:p>
          <a:endParaRPr lang="en-US"/>
        </a:p>
      </dgm:t>
    </dgm:pt>
    <dgm:pt modelId="{7B0D48B5-3057-4291-8176-E9279D0B65A6}" type="pres">
      <dgm:prSet presAssocID="{2CEEEAF5-D4FF-4D31-87B1-5952047E5C35}" presName="Name0" presStyleCnt="0">
        <dgm:presLayoutVars>
          <dgm:dir/>
          <dgm:animLvl val="lvl"/>
          <dgm:resizeHandles val="exact"/>
        </dgm:presLayoutVars>
      </dgm:prSet>
      <dgm:spPr/>
      <dgm:t>
        <a:bodyPr/>
        <a:lstStyle/>
        <a:p>
          <a:endParaRPr lang="en-US"/>
        </a:p>
      </dgm:t>
    </dgm:pt>
    <dgm:pt modelId="{7FA8F98A-37C7-400A-AF9C-DCB4037CEE9A}" type="pres">
      <dgm:prSet presAssocID="{EA437EA0-E6D6-4F19-B0DE-01B3D1C72F1C}" presName="linNode" presStyleCnt="0"/>
      <dgm:spPr/>
    </dgm:pt>
    <dgm:pt modelId="{BE2575C3-278A-4EE3-BCB7-D69CF1C5A0DB}" type="pres">
      <dgm:prSet presAssocID="{EA437EA0-E6D6-4F19-B0DE-01B3D1C72F1C}" presName="parentText" presStyleLbl="alignNode1" presStyleIdx="0" presStyleCnt="4">
        <dgm:presLayoutVars>
          <dgm:chMax val="1"/>
          <dgm:bulletEnabled/>
        </dgm:presLayoutVars>
      </dgm:prSet>
      <dgm:spPr/>
      <dgm:t>
        <a:bodyPr/>
        <a:lstStyle/>
        <a:p>
          <a:endParaRPr lang="en-US"/>
        </a:p>
      </dgm:t>
    </dgm:pt>
    <dgm:pt modelId="{315AAE21-FFD8-47C0-A813-74DA914EBA31}" type="pres">
      <dgm:prSet presAssocID="{EA437EA0-E6D6-4F19-B0DE-01B3D1C72F1C}" presName="descendantText" presStyleLbl="alignAccFollowNode1" presStyleIdx="0" presStyleCnt="4">
        <dgm:presLayoutVars>
          <dgm:bulletEnabled/>
        </dgm:presLayoutVars>
      </dgm:prSet>
      <dgm:spPr/>
      <dgm:t>
        <a:bodyPr/>
        <a:lstStyle/>
        <a:p>
          <a:endParaRPr lang="en-US"/>
        </a:p>
      </dgm:t>
    </dgm:pt>
    <dgm:pt modelId="{6B2032C8-783D-446B-98A3-76BC8FB93274}" type="pres">
      <dgm:prSet presAssocID="{41C6803F-C29F-4375-BBDA-89F8B4C757A2}" presName="sp" presStyleCnt="0"/>
      <dgm:spPr/>
    </dgm:pt>
    <dgm:pt modelId="{80340D95-4397-4D4E-B76F-176F78A79DB9}" type="pres">
      <dgm:prSet presAssocID="{BA827A33-C5A0-4BBB-9B25-3BBCAA4E2CF2}" presName="linNode" presStyleCnt="0"/>
      <dgm:spPr/>
    </dgm:pt>
    <dgm:pt modelId="{9DDD9F8A-46C1-4A59-99B7-382CBBC9CB51}" type="pres">
      <dgm:prSet presAssocID="{BA827A33-C5A0-4BBB-9B25-3BBCAA4E2CF2}" presName="parentText" presStyleLbl="alignNode1" presStyleIdx="1" presStyleCnt="4">
        <dgm:presLayoutVars>
          <dgm:chMax val="1"/>
          <dgm:bulletEnabled/>
        </dgm:presLayoutVars>
      </dgm:prSet>
      <dgm:spPr/>
      <dgm:t>
        <a:bodyPr/>
        <a:lstStyle/>
        <a:p>
          <a:endParaRPr lang="en-US"/>
        </a:p>
      </dgm:t>
    </dgm:pt>
    <dgm:pt modelId="{577E353D-72FC-4118-BC1A-22FE1DA1B6AE}" type="pres">
      <dgm:prSet presAssocID="{BA827A33-C5A0-4BBB-9B25-3BBCAA4E2CF2}" presName="descendantText" presStyleLbl="alignAccFollowNode1" presStyleIdx="1" presStyleCnt="4">
        <dgm:presLayoutVars>
          <dgm:bulletEnabled/>
        </dgm:presLayoutVars>
      </dgm:prSet>
      <dgm:spPr/>
      <dgm:t>
        <a:bodyPr/>
        <a:lstStyle/>
        <a:p>
          <a:endParaRPr lang="en-US"/>
        </a:p>
      </dgm:t>
    </dgm:pt>
    <dgm:pt modelId="{FE419AA7-6CCA-4A2E-978D-ECDD18C350F3}" type="pres">
      <dgm:prSet presAssocID="{752CBA04-8CF7-4A02-B5C1-AD175B8C09C6}" presName="sp" presStyleCnt="0"/>
      <dgm:spPr/>
    </dgm:pt>
    <dgm:pt modelId="{C29600BC-DE8E-40F2-8AD8-938F077FFB1B}" type="pres">
      <dgm:prSet presAssocID="{A94980EE-F9F1-4787-9DB4-BB8CC424EC2A}" presName="linNode" presStyleCnt="0"/>
      <dgm:spPr/>
    </dgm:pt>
    <dgm:pt modelId="{0B1DA777-467A-4BE2-8BB8-4ED0D43AF4AA}" type="pres">
      <dgm:prSet presAssocID="{A94980EE-F9F1-4787-9DB4-BB8CC424EC2A}" presName="parentText" presStyleLbl="alignNode1" presStyleIdx="2" presStyleCnt="4">
        <dgm:presLayoutVars>
          <dgm:chMax val="1"/>
          <dgm:bulletEnabled/>
        </dgm:presLayoutVars>
      </dgm:prSet>
      <dgm:spPr/>
      <dgm:t>
        <a:bodyPr/>
        <a:lstStyle/>
        <a:p>
          <a:endParaRPr lang="en-US"/>
        </a:p>
      </dgm:t>
    </dgm:pt>
    <dgm:pt modelId="{152F3795-F48F-4E7D-B9FE-D31969D56243}" type="pres">
      <dgm:prSet presAssocID="{A94980EE-F9F1-4787-9DB4-BB8CC424EC2A}" presName="descendantText" presStyleLbl="alignAccFollowNode1" presStyleIdx="2" presStyleCnt="4">
        <dgm:presLayoutVars>
          <dgm:bulletEnabled/>
        </dgm:presLayoutVars>
      </dgm:prSet>
      <dgm:spPr/>
      <dgm:t>
        <a:bodyPr/>
        <a:lstStyle/>
        <a:p>
          <a:endParaRPr lang="en-US"/>
        </a:p>
      </dgm:t>
    </dgm:pt>
    <dgm:pt modelId="{740FFF2C-E00C-4D8E-8FF0-7661075A331D}" type="pres">
      <dgm:prSet presAssocID="{974278DA-EB7A-4116-A690-14EE7DDEA55B}" presName="sp" presStyleCnt="0"/>
      <dgm:spPr/>
    </dgm:pt>
    <dgm:pt modelId="{19A9E0B6-1494-4279-AB63-11BDC53F1298}" type="pres">
      <dgm:prSet presAssocID="{5ACCAB8D-57B8-4810-830C-A10A063B793A}" presName="linNode" presStyleCnt="0"/>
      <dgm:spPr/>
    </dgm:pt>
    <dgm:pt modelId="{64261247-02CB-4F88-8E0A-D2EC083D79A7}" type="pres">
      <dgm:prSet presAssocID="{5ACCAB8D-57B8-4810-830C-A10A063B793A}" presName="parentText" presStyleLbl="alignNode1" presStyleIdx="3" presStyleCnt="4">
        <dgm:presLayoutVars>
          <dgm:chMax val="1"/>
          <dgm:bulletEnabled/>
        </dgm:presLayoutVars>
      </dgm:prSet>
      <dgm:spPr/>
      <dgm:t>
        <a:bodyPr/>
        <a:lstStyle/>
        <a:p>
          <a:endParaRPr lang="en-US"/>
        </a:p>
      </dgm:t>
    </dgm:pt>
    <dgm:pt modelId="{FDAA41A7-729E-4D49-AC2B-F7D1C124629A}" type="pres">
      <dgm:prSet presAssocID="{5ACCAB8D-57B8-4810-830C-A10A063B793A}" presName="descendantText" presStyleLbl="alignAccFollowNode1" presStyleIdx="3" presStyleCnt="4">
        <dgm:presLayoutVars>
          <dgm:bulletEnabled/>
        </dgm:presLayoutVars>
      </dgm:prSet>
      <dgm:spPr/>
      <dgm:t>
        <a:bodyPr/>
        <a:lstStyle/>
        <a:p>
          <a:endParaRPr lang="en-US"/>
        </a:p>
      </dgm:t>
    </dgm:pt>
  </dgm:ptLst>
  <dgm:cxnLst>
    <dgm:cxn modelId="{CFAF40E2-3932-4C25-A644-8BBEFB19D812}" srcId="{2CEEEAF5-D4FF-4D31-87B1-5952047E5C35}" destId="{5ACCAB8D-57B8-4810-830C-A10A063B793A}" srcOrd="3" destOrd="0" parTransId="{D0F1862C-DC4F-4460-88D7-CCAA5528CE4C}" sibTransId="{5F26B06F-BBDE-4EE2-A09B-6647FE7C6C40}"/>
    <dgm:cxn modelId="{464862D5-6F48-4D13-9693-95A0693491EA}" srcId="{A94980EE-F9F1-4787-9DB4-BB8CC424EC2A}" destId="{D57D8145-7DD6-4ED8-B2FF-04FBC42607A7}" srcOrd="0" destOrd="0" parTransId="{80EF0AE0-8928-46C0-8E42-04B9FBA20137}" sibTransId="{80D35858-030A-4A56-9C0B-0263BECF2A69}"/>
    <dgm:cxn modelId="{0F418227-8428-47E7-9F16-0CE8AC6560ED}" type="presOf" srcId="{EA437EA0-E6D6-4F19-B0DE-01B3D1C72F1C}" destId="{BE2575C3-278A-4EE3-BCB7-D69CF1C5A0DB}" srcOrd="0" destOrd="0" presId="urn:microsoft.com/office/officeart/2016/7/layout/VerticalSolidActionList"/>
    <dgm:cxn modelId="{2EBE0466-8E24-44E8-9826-65DA316D8ECD}" type="presOf" srcId="{2CEEEAF5-D4FF-4D31-87B1-5952047E5C35}" destId="{7B0D48B5-3057-4291-8176-E9279D0B65A6}" srcOrd="0" destOrd="0" presId="urn:microsoft.com/office/officeart/2016/7/layout/VerticalSolidActionList"/>
    <dgm:cxn modelId="{38FAD497-BDC5-4903-8EE4-784009E4C642}" type="presOf" srcId="{A94980EE-F9F1-4787-9DB4-BB8CC424EC2A}" destId="{0B1DA777-467A-4BE2-8BB8-4ED0D43AF4AA}" srcOrd="0" destOrd="0" presId="urn:microsoft.com/office/officeart/2016/7/layout/VerticalSolidActionList"/>
    <dgm:cxn modelId="{17969246-2070-4D4E-8601-E5E19CAD0EDB}" srcId="{2CEEEAF5-D4FF-4D31-87B1-5952047E5C35}" destId="{BA827A33-C5A0-4BBB-9B25-3BBCAA4E2CF2}" srcOrd="1" destOrd="0" parTransId="{F5567EC8-59F4-4928-83AB-B18C71306F12}" sibTransId="{752CBA04-8CF7-4A02-B5C1-AD175B8C09C6}"/>
    <dgm:cxn modelId="{3E98BCF3-B32D-4876-BF35-852C38B27251}" type="presOf" srcId="{6A9FD8B9-A06C-4A7C-8712-3DDBB44FF2BB}" destId="{315AAE21-FFD8-47C0-A813-74DA914EBA31}" srcOrd="0" destOrd="0" presId="urn:microsoft.com/office/officeart/2016/7/layout/VerticalSolidActionList"/>
    <dgm:cxn modelId="{17251BF1-8936-42C7-8783-A64CCBAE7EAB}" srcId="{BA827A33-C5A0-4BBB-9B25-3BBCAA4E2CF2}" destId="{0D6E7809-A7A0-4D7C-A9A8-09B1598913DC}" srcOrd="0" destOrd="0" parTransId="{07910410-8137-4E76-8276-7B4C31F6714C}" sibTransId="{DF524B12-5A9A-437B-BBD4-A52E347F8E35}"/>
    <dgm:cxn modelId="{520B368C-4B99-45E1-B726-D2B3C874ADD5}" srcId="{2CEEEAF5-D4FF-4D31-87B1-5952047E5C35}" destId="{EA437EA0-E6D6-4F19-B0DE-01B3D1C72F1C}" srcOrd="0" destOrd="0" parTransId="{052FE12B-C317-4AA5-AA16-297C4272EFB1}" sibTransId="{41C6803F-C29F-4375-BBDA-89F8B4C757A2}"/>
    <dgm:cxn modelId="{E9343495-6BFA-46EA-8BE0-032F16F72811}" type="presOf" srcId="{0D6E7809-A7A0-4D7C-A9A8-09B1598913DC}" destId="{577E353D-72FC-4118-BC1A-22FE1DA1B6AE}" srcOrd="0" destOrd="0" presId="urn:microsoft.com/office/officeart/2016/7/layout/VerticalSolidActionList"/>
    <dgm:cxn modelId="{4DF352DA-42FE-40C1-A1FC-60C74535B0BE}" srcId="{5ACCAB8D-57B8-4810-830C-A10A063B793A}" destId="{C6E4A659-1D95-4EC4-BD3E-BF859E39DCCC}" srcOrd="0" destOrd="0" parTransId="{3848D13C-FC54-471C-9839-8A4E92878522}" sibTransId="{65EFDA58-2232-43A3-B773-154497FA239F}"/>
    <dgm:cxn modelId="{6C5B3F89-E09A-44EE-94BE-75FD1810F627}" srcId="{EA437EA0-E6D6-4F19-B0DE-01B3D1C72F1C}" destId="{6A9FD8B9-A06C-4A7C-8712-3DDBB44FF2BB}" srcOrd="0" destOrd="0" parTransId="{EE391BF8-7D07-4FAC-803C-7F7F82188C5F}" sibTransId="{9731AC49-400F-450F-B468-3F6C0F47988F}"/>
    <dgm:cxn modelId="{3BCEE55D-EC03-4F87-AE5B-7C60C224CD16}" type="presOf" srcId="{D57D8145-7DD6-4ED8-B2FF-04FBC42607A7}" destId="{152F3795-F48F-4E7D-B9FE-D31969D56243}" srcOrd="0" destOrd="0" presId="urn:microsoft.com/office/officeart/2016/7/layout/VerticalSolidActionList"/>
    <dgm:cxn modelId="{ABBDE1EC-317F-45D6-85CD-9B265F812D3E}" type="presOf" srcId="{5ACCAB8D-57B8-4810-830C-A10A063B793A}" destId="{64261247-02CB-4F88-8E0A-D2EC083D79A7}" srcOrd="0" destOrd="0" presId="urn:microsoft.com/office/officeart/2016/7/layout/VerticalSolidActionList"/>
    <dgm:cxn modelId="{3CDA3C6B-ABEC-401F-A471-E5F1DD3314D7}" type="presOf" srcId="{BA827A33-C5A0-4BBB-9B25-3BBCAA4E2CF2}" destId="{9DDD9F8A-46C1-4A59-99B7-382CBBC9CB51}" srcOrd="0" destOrd="0" presId="urn:microsoft.com/office/officeart/2016/7/layout/VerticalSolidActionList"/>
    <dgm:cxn modelId="{3F196327-BE28-4D8B-9AFE-34D06F1D8F63}" type="presOf" srcId="{C6E4A659-1D95-4EC4-BD3E-BF859E39DCCC}" destId="{FDAA41A7-729E-4D49-AC2B-F7D1C124629A}" srcOrd="0" destOrd="0" presId="urn:microsoft.com/office/officeart/2016/7/layout/VerticalSolidActionList"/>
    <dgm:cxn modelId="{82C0DFC6-645B-475C-B766-C1946FD2451E}" srcId="{2CEEEAF5-D4FF-4D31-87B1-5952047E5C35}" destId="{A94980EE-F9F1-4787-9DB4-BB8CC424EC2A}" srcOrd="2" destOrd="0" parTransId="{9A43974E-2D07-417D-8371-AE7AB6F6B0C2}" sibTransId="{974278DA-EB7A-4116-A690-14EE7DDEA55B}"/>
    <dgm:cxn modelId="{E3F1389C-03C9-4E4B-8966-F1DC4A5A4FCC}" type="presParOf" srcId="{7B0D48B5-3057-4291-8176-E9279D0B65A6}" destId="{7FA8F98A-37C7-400A-AF9C-DCB4037CEE9A}" srcOrd="0" destOrd="0" presId="urn:microsoft.com/office/officeart/2016/7/layout/VerticalSolidActionList"/>
    <dgm:cxn modelId="{993313F7-DF21-4628-B274-0D9C234E7E7B}" type="presParOf" srcId="{7FA8F98A-37C7-400A-AF9C-DCB4037CEE9A}" destId="{BE2575C3-278A-4EE3-BCB7-D69CF1C5A0DB}" srcOrd="0" destOrd="0" presId="urn:microsoft.com/office/officeart/2016/7/layout/VerticalSolidActionList"/>
    <dgm:cxn modelId="{E69D14E8-7961-4CE2-884A-8027A5B366B8}" type="presParOf" srcId="{7FA8F98A-37C7-400A-AF9C-DCB4037CEE9A}" destId="{315AAE21-FFD8-47C0-A813-74DA914EBA31}" srcOrd="1" destOrd="0" presId="urn:microsoft.com/office/officeart/2016/7/layout/VerticalSolidActionList"/>
    <dgm:cxn modelId="{BBE4D7C7-FE7F-4DBE-85AE-857D88E1055C}" type="presParOf" srcId="{7B0D48B5-3057-4291-8176-E9279D0B65A6}" destId="{6B2032C8-783D-446B-98A3-76BC8FB93274}" srcOrd="1" destOrd="0" presId="urn:microsoft.com/office/officeart/2016/7/layout/VerticalSolidActionList"/>
    <dgm:cxn modelId="{6E9366B8-9607-4A8B-AD71-2A64534CACDC}" type="presParOf" srcId="{7B0D48B5-3057-4291-8176-E9279D0B65A6}" destId="{80340D95-4397-4D4E-B76F-176F78A79DB9}" srcOrd="2" destOrd="0" presId="urn:microsoft.com/office/officeart/2016/7/layout/VerticalSolidActionList"/>
    <dgm:cxn modelId="{3A2D0C1D-D828-4474-9FE9-7C65B785F0B8}" type="presParOf" srcId="{80340D95-4397-4D4E-B76F-176F78A79DB9}" destId="{9DDD9F8A-46C1-4A59-99B7-382CBBC9CB51}" srcOrd="0" destOrd="0" presId="urn:microsoft.com/office/officeart/2016/7/layout/VerticalSolidActionList"/>
    <dgm:cxn modelId="{D2B9AE46-677F-4068-8413-09CA1ED3E867}" type="presParOf" srcId="{80340D95-4397-4D4E-B76F-176F78A79DB9}" destId="{577E353D-72FC-4118-BC1A-22FE1DA1B6AE}" srcOrd="1" destOrd="0" presId="urn:microsoft.com/office/officeart/2016/7/layout/VerticalSolidActionList"/>
    <dgm:cxn modelId="{194D821A-D03C-4F72-9842-2BE8A9F98512}" type="presParOf" srcId="{7B0D48B5-3057-4291-8176-E9279D0B65A6}" destId="{FE419AA7-6CCA-4A2E-978D-ECDD18C350F3}" srcOrd="3" destOrd="0" presId="urn:microsoft.com/office/officeart/2016/7/layout/VerticalSolidActionList"/>
    <dgm:cxn modelId="{1B12FF26-6E9B-4EF0-A1E9-A6D74E05573B}" type="presParOf" srcId="{7B0D48B5-3057-4291-8176-E9279D0B65A6}" destId="{C29600BC-DE8E-40F2-8AD8-938F077FFB1B}" srcOrd="4" destOrd="0" presId="urn:microsoft.com/office/officeart/2016/7/layout/VerticalSolidActionList"/>
    <dgm:cxn modelId="{6A2DDF09-E129-4D7A-B755-AC8436EA5395}" type="presParOf" srcId="{C29600BC-DE8E-40F2-8AD8-938F077FFB1B}" destId="{0B1DA777-467A-4BE2-8BB8-4ED0D43AF4AA}" srcOrd="0" destOrd="0" presId="urn:microsoft.com/office/officeart/2016/7/layout/VerticalSolidActionList"/>
    <dgm:cxn modelId="{8C35FA4A-6880-4123-AF5C-F9359138E4BD}" type="presParOf" srcId="{C29600BC-DE8E-40F2-8AD8-938F077FFB1B}" destId="{152F3795-F48F-4E7D-B9FE-D31969D56243}" srcOrd="1" destOrd="0" presId="urn:microsoft.com/office/officeart/2016/7/layout/VerticalSolidActionList"/>
    <dgm:cxn modelId="{8F128EC1-CD0F-4503-9229-09B0E2C999F5}" type="presParOf" srcId="{7B0D48B5-3057-4291-8176-E9279D0B65A6}" destId="{740FFF2C-E00C-4D8E-8FF0-7661075A331D}" srcOrd="5" destOrd="0" presId="urn:microsoft.com/office/officeart/2016/7/layout/VerticalSolidActionList"/>
    <dgm:cxn modelId="{2E527363-6FA1-401F-896A-60CD492A8016}" type="presParOf" srcId="{7B0D48B5-3057-4291-8176-E9279D0B65A6}" destId="{19A9E0B6-1494-4279-AB63-11BDC53F1298}" srcOrd="6" destOrd="0" presId="urn:microsoft.com/office/officeart/2016/7/layout/VerticalSolidActionList"/>
    <dgm:cxn modelId="{6CBB09BB-3760-4926-9DC4-B7CDB9F8CB96}" type="presParOf" srcId="{19A9E0B6-1494-4279-AB63-11BDC53F1298}" destId="{64261247-02CB-4F88-8E0A-D2EC083D79A7}" srcOrd="0" destOrd="0" presId="urn:microsoft.com/office/officeart/2016/7/layout/VerticalSolidActionList"/>
    <dgm:cxn modelId="{CF603074-1860-4B0E-90E8-1CA61FB2F5F2}" type="presParOf" srcId="{19A9E0B6-1494-4279-AB63-11BDC53F1298}" destId="{FDAA41A7-729E-4D49-AC2B-F7D1C124629A}"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AAE21-FFD8-47C0-A813-74DA914EBA31}">
      <dsp:nvSpPr>
        <dsp:cNvPr id="0" name=""/>
        <dsp:cNvSpPr/>
      </dsp:nvSpPr>
      <dsp:spPr>
        <a:xfrm>
          <a:off x="2103120" y="1916"/>
          <a:ext cx="8412480" cy="99297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52217" rIns="163225" bIns="252217" numCol="1" spcCol="1270" anchor="ctr" anchorCtr="0">
          <a:noAutofit/>
        </a:bodyPr>
        <a:lstStyle/>
        <a:p>
          <a:pPr lvl="0" algn="l" defTabSz="1066800">
            <a:lnSpc>
              <a:spcPct val="90000"/>
            </a:lnSpc>
            <a:spcBef>
              <a:spcPct val="0"/>
            </a:spcBef>
            <a:spcAft>
              <a:spcPct val="35000"/>
            </a:spcAft>
          </a:pPr>
          <a:r>
            <a:rPr lang="en-US" sz="2400" kern="1200"/>
            <a:t>Power to settle grievances</a:t>
          </a:r>
        </a:p>
      </dsp:txBody>
      <dsp:txXfrm>
        <a:off x="2103120" y="1916"/>
        <a:ext cx="8412480" cy="992979"/>
      </dsp:txXfrm>
    </dsp:sp>
    <dsp:sp modelId="{BE2575C3-278A-4EE3-BCB7-D69CF1C5A0DB}">
      <dsp:nvSpPr>
        <dsp:cNvPr id="0" name=""/>
        <dsp:cNvSpPr/>
      </dsp:nvSpPr>
      <dsp:spPr>
        <a:xfrm>
          <a:off x="0" y="1916"/>
          <a:ext cx="2103120" cy="99297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98084" rIns="111290" bIns="98084" numCol="1" spcCol="1270" anchor="ctr" anchorCtr="0">
          <a:noAutofit/>
        </a:bodyPr>
        <a:lstStyle/>
        <a:p>
          <a:pPr lvl="0" algn="ctr" defTabSz="1244600">
            <a:lnSpc>
              <a:spcPct val="90000"/>
            </a:lnSpc>
            <a:spcBef>
              <a:spcPct val="0"/>
            </a:spcBef>
            <a:spcAft>
              <a:spcPct val="35000"/>
            </a:spcAft>
          </a:pPr>
          <a:r>
            <a:rPr lang="en-US" sz="2800" kern="1200"/>
            <a:t>Power</a:t>
          </a:r>
        </a:p>
      </dsp:txBody>
      <dsp:txXfrm>
        <a:off x="0" y="1916"/>
        <a:ext cx="2103120" cy="992979"/>
      </dsp:txXfrm>
    </dsp:sp>
    <dsp:sp modelId="{577E353D-72FC-4118-BC1A-22FE1DA1B6AE}">
      <dsp:nvSpPr>
        <dsp:cNvPr id="0" name=""/>
        <dsp:cNvSpPr/>
      </dsp:nvSpPr>
      <dsp:spPr>
        <a:xfrm>
          <a:off x="2103120" y="1054475"/>
          <a:ext cx="8412480" cy="992979"/>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52217" rIns="163225" bIns="252217" numCol="1" spcCol="1270" anchor="ctr" anchorCtr="0">
          <a:noAutofit/>
        </a:bodyPr>
        <a:lstStyle/>
        <a:p>
          <a:pPr lvl="0" algn="l" defTabSz="1066800">
            <a:lnSpc>
              <a:spcPct val="90000"/>
            </a:lnSpc>
            <a:spcBef>
              <a:spcPct val="0"/>
            </a:spcBef>
            <a:spcAft>
              <a:spcPct val="35000"/>
            </a:spcAft>
          </a:pPr>
          <a:r>
            <a:rPr lang="en-US" sz="2400" kern="1200"/>
            <a:t>Power to negotiate a better contract</a:t>
          </a:r>
        </a:p>
      </dsp:txBody>
      <dsp:txXfrm>
        <a:off x="2103120" y="1054475"/>
        <a:ext cx="8412480" cy="992979"/>
      </dsp:txXfrm>
    </dsp:sp>
    <dsp:sp modelId="{9DDD9F8A-46C1-4A59-99B7-382CBBC9CB51}">
      <dsp:nvSpPr>
        <dsp:cNvPr id="0" name=""/>
        <dsp:cNvSpPr/>
      </dsp:nvSpPr>
      <dsp:spPr>
        <a:xfrm>
          <a:off x="0" y="1054475"/>
          <a:ext cx="2103120" cy="992979"/>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98084" rIns="111290" bIns="98084" numCol="1" spcCol="1270" anchor="ctr" anchorCtr="0">
          <a:noAutofit/>
        </a:bodyPr>
        <a:lstStyle/>
        <a:p>
          <a:pPr lvl="0" algn="ctr" defTabSz="1244600">
            <a:lnSpc>
              <a:spcPct val="90000"/>
            </a:lnSpc>
            <a:spcBef>
              <a:spcPct val="0"/>
            </a:spcBef>
            <a:spcAft>
              <a:spcPct val="35000"/>
            </a:spcAft>
          </a:pPr>
          <a:r>
            <a:rPr lang="en-US" sz="2800" kern="1200"/>
            <a:t>Power</a:t>
          </a:r>
        </a:p>
      </dsp:txBody>
      <dsp:txXfrm>
        <a:off x="0" y="1054475"/>
        <a:ext cx="2103120" cy="992979"/>
      </dsp:txXfrm>
    </dsp:sp>
    <dsp:sp modelId="{152F3795-F48F-4E7D-B9FE-D31969D56243}">
      <dsp:nvSpPr>
        <dsp:cNvPr id="0" name=""/>
        <dsp:cNvSpPr/>
      </dsp:nvSpPr>
      <dsp:spPr>
        <a:xfrm>
          <a:off x="2103120" y="2107033"/>
          <a:ext cx="8412480" cy="992979"/>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52217" rIns="163225" bIns="252217" numCol="1" spcCol="1270" anchor="ctr" anchorCtr="0">
          <a:noAutofit/>
        </a:bodyPr>
        <a:lstStyle/>
        <a:p>
          <a:pPr lvl="0" algn="l" defTabSz="1066800">
            <a:lnSpc>
              <a:spcPct val="90000"/>
            </a:lnSpc>
            <a:spcBef>
              <a:spcPct val="0"/>
            </a:spcBef>
            <a:spcAft>
              <a:spcPct val="35000"/>
            </a:spcAft>
          </a:pPr>
          <a:r>
            <a:rPr lang="en-US" sz="2400" kern="1200"/>
            <a:t>Power to create a better work environment</a:t>
          </a:r>
        </a:p>
      </dsp:txBody>
      <dsp:txXfrm>
        <a:off x="2103120" y="2107033"/>
        <a:ext cx="8412480" cy="992979"/>
      </dsp:txXfrm>
    </dsp:sp>
    <dsp:sp modelId="{0B1DA777-467A-4BE2-8BB8-4ED0D43AF4AA}">
      <dsp:nvSpPr>
        <dsp:cNvPr id="0" name=""/>
        <dsp:cNvSpPr/>
      </dsp:nvSpPr>
      <dsp:spPr>
        <a:xfrm>
          <a:off x="0" y="2107033"/>
          <a:ext cx="2103120" cy="992979"/>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98084" rIns="111290" bIns="98084" numCol="1" spcCol="1270" anchor="ctr" anchorCtr="0">
          <a:noAutofit/>
        </a:bodyPr>
        <a:lstStyle/>
        <a:p>
          <a:pPr lvl="0" algn="ctr" defTabSz="1244600">
            <a:lnSpc>
              <a:spcPct val="90000"/>
            </a:lnSpc>
            <a:spcBef>
              <a:spcPct val="0"/>
            </a:spcBef>
            <a:spcAft>
              <a:spcPct val="35000"/>
            </a:spcAft>
          </a:pPr>
          <a:r>
            <a:rPr lang="en-US" sz="2800" kern="1200"/>
            <a:t>Power</a:t>
          </a:r>
        </a:p>
      </dsp:txBody>
      <dsp:txXfrm>
        <a:off x="0" y="2107033"/>
        <a:ext cx="2103120" cy="992979"/>
      </dsp:txXfrm>
    </dsp:sp>
    <dsp:sp modelId="{FDAA41A7-729E-4D49-AC2B-F7D1C124629A}">
      <dsp:nvSpPr>
        <dsp:cNvPr id="0" name=""/>
        <dsp:cNvSpPr/>
      </dsp:nvSpPr>
      <dsp:spPr>
        <a:xfrm>
          <a:off x="2103120" y="3159591"/>
          <a:ext cx="8412480" cy="99297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52217" rIns="163225" bIns="252217" numCol="1" spcCol="1270" anchor="ctr" anchorCtr="0">
          <a:noAutofit/>
        </a:bodyPr>
        <a:lstStyle/>
        <a:p>
          <a:pPr lvl="0" algn="l" defTabSz="1066800">
            <a:lnSpc>
              <a:spcPct val="90000"/>
            </a:lnSpc>
            <a:spcBef>
              <a:spcPct val="0"/>
            </a:spcBef>
            <a:spcAft>
              <a:spcPct val="35000"/>
            </a:spcAft>
          </a:pPr>
          <a:r>
            <a:rPr lang="en-US" sz="2400" kern="1200"/>
            <a:t>Power to improve our community</a:t>
          </a:r>
        </a:p>
      </dsp:txBody>
      <dsp:txXfrm>
        <a:off x="2103120" y="3159591"/>
        <a:ext cx="8412480" cy="992979"/>
      </dsp:txXfrm>
    </dsp:sp>
    <dsp:sp modelId="{64261247-02CB-4F88-8E0A-D2EC083D79A7}">
      <dsp:nvSpPr>
        <dsp:cNvPr id="0" name=""/>
        <dsp:cNvSpPr/>
      </dsp:nvSpPr>
      <dsp:spPr>
        <a:xfrm>
          <a:off x="0" y="3159591"/>
          <a:ext cx="2103120" cy="992979"/>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98084" rIns="111290" bIns="98084" numCol="1" spcCol="1270" anchor="ctr" anchorCtr="0">
          <a:noAutofit/>
        </a:bodyPr>
        <a:lstStyle/>
        <a:p>
          <a:pPr lvl="0" algn="ctr" defTabSz="1244600">
            <a:lnSpc>
              <a:spcPct val="90000"/>
            </a:lnSpc>
            <a:spcBef>
              <a:spcPct val="0"/>
            </a:spcBef>
            <a:spcAft>
              <a:spcPct val="35000"/>
            </a:spcAft>
          </a:pPr>
          <a:r>
            <a:rPr lang="en-US" sz="2800" kern="1200"/>
            <a:t>Power</a:t>
          </a:r>
        </a:p>
      </dsp:txBody>
      <dsp:txXfrm>
        <a:off x="0" y="3159591"/>
        <a:ext cx="2103120" cy="99297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4CA9F78-18C3-4E91-80D8-AE75AB9DA857}" type="datetimeFigureOut">
              <a:rPr lang="en-US" smtClean="0"/>
              <a:t>1/8/2018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B7C6E68-4899-4B45-8948-986CA7D7E901}" type="slidenum">
              <a:rPr lang="en-US" smtClean="0"/>
              <a:t>‹#›</a:t>
            </a:fld>
            <a:endParaRPr lang="en-US"/>
          </a:p>
        </p:txBody>
      </p:sp>
    </p:spTree>
    <p:extLst>
      <p:ext uri="{BB962C8B-B14F-4D97-AF65-F5344CB8AC3E}">
        <p14:creationId xmlns:p14="http://schemas.microsoft.com/office/powerpoint/2010/main" val="1115991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B1FD78-3724-4331-9515-81F4A58D9841}" type="datetimeFigureOut">
              <a:rPr lang="en-US" smtClean="0"/>
              <a:t>1/8/2018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49D807-99A7-49AD-AE3D-B84BD0B0C92D}" type="slidenum">
              <a:rPr lang="en-US" smtClean="0"/>
              <a:t>‹#›</a:t>
            </a:fld>
            <a:endParaRPr lang="en-US"/>
          </a:p>
        </p:txBody>
      </p:sp>
    </p:spTree>
    <p:extLst>
      <p:ext uri="{BB962C8B-B14F-4D97-AF65-F5344CB8AC3E}">
        <p14:creationId xmlns:p14="http://schemas.microsoft.com/office/powerpoint/2010/main" val="2578038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mn-lt"/>
                <a:cs typeface="Arial"/>
              </a:rPr>
              <a:t>SLIDE 4</a:t>
            </a:r>
          </a:p>
          <a:p>
            <a:endParaRPr lang="en-US" i="1" dirty="0">
              <a:latin typeface="+mn-lt"/>
              <a:cs typeface="Cambria"/>
            </a:endParaRPr>
          </a:p>
          <a:p>
            <a:pPr marL="178004" indent="-178004"/>
            <a:r>
              <a:rPr lang="en-US" dirty="0"/>
              <a:t>In 1955, one-</a:t>
            </a:r>
            <a:r>
              <a:rPr lang="en-US" baseline="0" dirty="0"/>
              <a:t>third (33%) of the workers in the United States were union members, compared with only 11.3% today.*</a:t>
            </a:r>
          </a:p>
          <a:p>
            <a:endParaRPr lang="en-US" dirty="0"/>
          </a:p>
          <a:p>
            <a:pPr marL="178004" indent="-178004"/>
            <a:r>
              <a:rPr lang="en-US" dirty="0"/>
              <a:t>Collective</a:t>
            </a:r>
            <a:r>
              <a:rPr lang="en-US" baseline="0" dirty="0"/>
              <a:t> </a:t>
            </a:r>
            <a:r>
              <a:rPr lang="en-US" dirty="0"/>
              <a:t>bargaining raised</a:t>
            </a:r>
            <a:r>
              <a:rPr lang="en-US" baseline="0" dirty="0"/>
              <a:t> the bar on wages and benefits </a:t>
            </a:r>
            <a:r>
              <a:rPr lang="en-US" dirty="0"/>
              <a:t>for both union</a:t>
            </a:r>
            <a:r>
              <a:rPr lang="en-US" baseline="0" dirty="0"/>
              <a:t> </a:t>
            </a:r>
            <a:r>
              <a:rPr lang="en-US" dirty="0"/>
              <a:t>and nonunion workers. </a:t>
            </a:r>
          </a:p>
          <a:p>
            <a:endParaRPr lang="en-US" dirty="0"/>
          </a:p>
          <a:p>
            <a:pPr marL="178004" indent="-178004"/>
            <a:r>
              <a:rPr lang="en-US" dirty="0"/>
              <a:t>As a result, many families during these years climbed up the economic ladder.</a:t>
            </a:r>
          </a:p>
          <a:p>
            <a:pPr marL="178004" indent="-178004">
              <a:buFont typeface="Arial" panose="020B0604020202020204" pitchFamily="34" charset="0"/>
              <a:buChar char="•"/>
            </a:pPr>
            <a:endParaRPr lang="en-US" dirty="0"/>
          </a:p>
          <a:p>
            <a:pPr marL="178004" indent="-178004">
              <a:buFont typeface="Arial" panose="020B0604020202020204" pitchFamily="34" charset="0"/>
              <a:buChar char="•"/>
            </a:pPr>
            <a:endParaRPr lang="en-US" dirty="0"/>
          </a:p>
          <a:p>
            <a:pPr marL="178004" indent="-178004">
              <a:buFont typeface="Arial" panose="020B0604020202020204" pitchFamily="34" charset="0"/>
              <a:buChar char="•"/>
            </a:pPr>
            <a:endParaRPr lang="en-US" dirty="0"/>
          </a:p>
          <a:p>
            <a:pPr marL="178004" indent="-178004">
              <a:buFont typeface="Arial" panose="020B0604020202020204" pitchFamily="34" charset="0"/>
              <a:buChar char="•"/>
            </a:pPr>
            <a:endParaRPr lang="en-US" dirty="0"/>
          </a:p>
          <a:p>
            <a:r>
              <a:rPr lang="en-US" dirty="0"/>
              <a:t>* Source:</a:t>
            </a:r>
            <a:r>
              <a:rPr lang="en-US" baseline="0" dirty="0"/>
              <a:t>  Bureau of Labor Statistics, 2013.</a:t>
            </a:r>
            <a:endParaRPr lang="en-US" dirty="0"/>
          </a:p>
        </p:txBody>
      </p:sp>
      <p:sp>
        <p:nvSpPr>
          <p:cNvPr id="4" name="Slide Number Placeholder 3"/>
          <p:cNvSpPr>
            <a:spLocks noGrp="1"/>
          </p:cNvSpPr>
          <p:nvPr>
            <p:ph type="sldNum" sz="quarter" idx="10"/>
          </p:nvPr>
        </p:nvSpPr>
        <p:spPr/>
        <p:txBody>
          <a:bodyPr/>
          <a:lstStyle/>
          <a:p>
            <a:fld id="{C0E323CB-04FB-4B2E-96C9-2FF8A1139D04}" type="slidenum">
              <a:rPr lang="en-US" smtClean="0"/>
              <a:pPr/>
              <a:t>13</a:t>
            </a:fld>
            <a:endParaRPr lang="en-US"/>
          </a:p>
        </p:txBody>
      </p:sp>
    </p:spTree>
    <p:extLst>
      <p:ext uri="{BB962C8B-B14F-4D97-AF65-F5344CB8AC3E}">
        <p14:creationId xmlns:p14="http://schemas.microsoft.com/office/powerpoint/2010/main" val="407719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8B0BD4-2080-414D-BFEA-EB8A2E00C260}" type="datetime1">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ED4C9-889B-4969-87ED-EE8232ADCB15}" type="slidenum">
              <a:rPr lang="en-US" smtClean="0"/>
              <a:t>‹#›</a:t>
            </a:fld>
            <a:endParaRPr lang="en-US"/>
          </a:p>
        </p:txBody>
      </p:sp>
    </p:spTree>
    <p:extLst>
      <p:ext uri="{BB962C8B-B14F-4D97-AF65-F5344CB8AC3E}">
        <p14:creationId xmlns:p14="http://schemas.microsoft.com/office/powerpoint/2010/main" val="1657942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AFE695-3BED-425F-8D6A-49A10268C4D4}" type="datetime1">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ED4C9-889B-4969-87ED-EE8232ADCB15}" type="slidenum">
              <a:rPr lang="en-US" smtClean="0"/>
              <a:t>‹#›</a:t>
            </a:fld>
            <a:endParaRPr lang="en-US"/>
          </a:p>
        </p:txBody>
      </p:sp>
    </p:spTree>
    <p:extLst>
      <p:ext uri="{BB962C8B-B14F-4D97-AF65-F5344CB8AC3E}">
        <p14:creationId xmlns:p14="http://schemas.microsoft.com/office/powerpoint/2010/main" val="207826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5FAD9A-F621-42B1-98AA-5C313E163062}" type="datetime1">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ED4C9-889B-4969-87ED-EE8232ADCB15}" type="slidenum">
              <a:rPr lang="en-US" smtClean="0"/>
              <a:t>‹#›</a:t>
            </a:fld>
            <a:endParaRPr lang="en-US"/>
          </a:p>
        </p:txBody>
      </p:sp>
    </p:spTree>
    <p:extLst>
      <p:ext uri="{BB962C8B-B14F-4D97-AF65-F5344CB8AC3E}">
        <p14:creationId xmlns:p14="http://schemas.microsoft.com/office/powerpoint/2010/main" val="267811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CBBC44-79FD-4EAE-BC5B-DB8211073251}" type="datetime1">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ED4C9-889B-4969-87ED-EE8232ADCB15}" type="slidenum">
              <a:rPr lang="en-US" smtClean="0"/>
              <a:t>‹#›</a:t>
            </a:fld>
            <a:endParaRPr lang="en-US"/>
          </a:p>
        </p:txBody>
      </p:sp>
    </p:spTree>
    <p:extLst>
      <p:ext uri="{BB962C8B-B14F-4D97-AF65-F5344CB8AC3E}">
        <p14:creationId xmlns:p14="http://schemas.microsoft.com/office/powerpoint/2010/main" val="155927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828C76-0C33-4C3E-8056-330DA070E749}" type="datetime1">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ED4C9-889B-4969-87ED-EE8232ADCB15}" type="slidenum">
              <a:rPr lang="en-US" smtClean="0"/>
              <a:t>‹#›</a:t>
            </a:fld>
            <a:endParaRPr lang="en-US"/>
          </a:p>
        </p:txBody>
      </p:sp>
    </p:spTree>
    <p:extLst>
      <p:ext uri="{BB962C8B-B14F-4D97-AF65-F5344CB8AC3E}">
        <p14:creationId xmlns:p14="http://schemas.microsoft.com/office/powerpoint/2010/main" val="246150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AF7699-DA87-4999-BB3A-6CD897A1F7FB}" type="datetime1">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ED4C9-889B-4969-87ED-EE8232ADCB15}" type="slidenum">
              <a:rPr lang="en-US" smtClean="0"/>
              <a:t>‹#›</a:t>
            </a:fld>
            <a:endParaRPr lang="en-US"/>
          </a:p>
        </p:txBody>
      </p:sp>
    </p:spTree>
    <p:extLst>
      <p:ext uri="{BB962C8B-B14F-4D97-AF65-F5344CB8AC3E}">
        <p14:creationId xmlns:p14="http://schemas.microsoft.com/office/powerpoint/2010/main" val="226441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5BEDB8-507E-415F-BDAC-8435A2B0B67C}" type="datetime1">
              <a:rPr lang="en-US" smtClean="0"/>
              <a:t>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ED4C9-889B-4969-87ED-EE8232ADCB15}" type="slidenum">
              <a:rPr lang="en-US" smtClean="0"/>
              <a:t>‹#›</a:t>
            </a:fld>
            <a:endParaRPr lang="en-US"/>
          </a:p>
        </p:txBody>
      </p:sp>
    </p:spTree>
    <p:extLst>
      <p:ext uri="{BB962C8B-B14F-4D97-AF65-F5344CB8AC3E}">
        <p14:creationId xmlns:p14="http://schemas.microsoft.com/office/powerpoint/2010/main" val="76036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D1D500-3C6B-46DA-995B-CFEF0D510322}" type="datetime1">
              <a:rPr lang="en-US" smtClean="0"/>
              <a:t>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ED4C9-889B-4969-87ED-EE8232ADCB15}" type="slidenum">
              <a:rPr lang="en-US" smtClean="0"/>
              <a:t>‹#›</a:t>
            </a:fld>
            <a:endParaRPr lang="en-US"/>
          </a:p>
        </p:txBody>
      </p:sp>
    </p:spTree>
    <p:extLst>
      <p:ext uri="{BB962C8B-B14F-4D97-AF65-F5344CB8AC3E}">
        <p14:creationId xmlns:p14="http://schemas.microsoft.com/office/powerpoint/2010/main" val="173939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EAF64-11FE-4A0F-8D66-E6C494B05F2E}" type="datetime1">
              <a:rPr lang="en-US" smtClean="0"/>
              <a:t>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ED4C9-889B-4969-87ED-EE8232ADCB15}" type="slidenum">
              <a:rPr lang="en-US" smtClean="0"/>
              <a:t>‹#›</a:t>
            </a:fld>
            <a:endParaRPr lang="en-US"/>
          </a:p>
        </p:txBody>
      </p:sp>
    </p:spTree>
    <p:extLst>
      <p:ext uri="{BB962C8B-B14F-4D97-AF65-F5344CB8AC3E}">
        <p14:creationId xmlns:p14="http://schemas.microsoft.com/office/powerpoint/2010/main" val="36772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235587-CEA6-4745-8BDB-BCF664B6830D}" type="datetime1">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ED4C9-889B-4969-87ED-EE8232ADCB15}" type="slidenum">
              <a:rPr lang="en-US" smtClean="0"/>
              <a:t>‹#›</a:t>
            </a:fld>
            <a:endParaRPr lang="en-US"/>
          </a:p>
        </p:txBody>
      </p:sp>
    </p:spTree>
    <p:extLst>
      <p:ext uri="{BB962C8B-B14F-4D97-AF65-F5344CB8AC3E}">
        <p14:creationId xmlns:p14="http://schemas.microsoft.com/office/powerpoint/2010/main" val="294286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EB9C12-E50C-43B6-AB36-32B3902ABB4F}" type="datetime1">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ED4C9-889B-4969-87ED-EE8232ADCB15}" type="slidenum">
              <a:rPr lang="en-US" smtClean="0"/>
              <a:t>‹#›</a:t>
            </a:fld>
            <a:endParaRPr lang="en-US"/>
          </a:p>
        </p:txBody>
      </p:sp>
    </p:spTree>
    <p:extLst>
      <p:ext uri="{BB962C8B-B14F-4D97-AF65-F5344CB8AC3E}">
        <p14:creationId xmlns:p14="http://schemas.microsoft.com/office/powerpoint/2010/main" val="816095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B0531-D7A6-429B-A0B3-0B25FC6D374C}" type="datetime1">
              <a:rPr lang="en-US" smtClean="0"/>
              <a:t>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ED4C9-889B-4969-87ED-EE8232ADCB15}" type="slidenum">
              <a:rPr lang="en-US" smtClean="0"/>
              <a:t>‹#›</a:t>
            </a:fld>
            <a:endParaRPr lang="en-US"/>
          </a:p>
        </p:txBody>
      </p:sp>
    </p:spTree>
    <p:extLst>
      <p:ext uri="{BB962C8B-B14F-4D97-AF65-F5344CB8AC3E}">
        <p14:creationId xmlns:p14="http://schemas.microsoft.com/office/powerpoint/2010/main" val="1870614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2214297"/>
            <a:ext cx="7188199" cy="2426017"/>
          </a:xfrm>
          <a:prstGeom prst="rect">
            <a:avLst/>
          </a:prstGeom>
        </p:spPr>
      </p:pic>
      <p:sp>
        <p:nvSpPr>
          <p:cNvPr id="2" name="Title 1"/>
          <p:cNvSpPr>
            <a:spLocks noGrp="1"/>
          </p:cNvSpPr>
          <p:nvPr>
            <p:ph type="ctrTitle"/>
          </p:nvPr>
        </p:nvSpPr>
        <p:spPr>
          <a:xfrm>
            <a:off x="237409" y="1713636"/>
            <a:ext cx="3931920" cy="3932154"/>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nSpc>
                <a:spcPct val="70000"/>
              </a:lnSpc>
            </a:pPr>
            <a:r>
              <a:rPr lang="en-US" sz="2800" b="1" dirty="0">
                <a:solidFill>
                  <a:schemeClr val="bg1"/>
                </a:solidFill>
              </a:rPr>
              <a:t>Welcome to IUE-CWA:</a:t>
            </a:r>
            <a:r>
              <a:rPr lang="en-US" sz="2800" b="1" kern="1200" dirty="0">
                <a:solidFill>
                  <a:schemeClr val="bg1"/>
                </a:solidFill>
                <a:latin typeface="+mj-lt"/>
                <a:ea typeface="+mj-ea"/>
                <a:cs typeface="+mj-cs"/>
              </a:rPr>
              <a:t/>
            </a:r>
            <a:br>
              <a:rPr lang="en-US" sz="2800" b="1" kern="1200" dirty="0">
                <a:solidFill>
                  <a:schemeClr val="bg1"/>
                </a:solidFill>
                <a:latin typeface="+mj-lt"/>
                <a:ea typeface="+mj-ea"/>
                <a:cs typeface="+mj-cs"/>
              </a:rPr>
            </a:br>
            <a:r>
              <a:rPr lang="en-US" sz="2800" b="1" kern="1200" dirty="0">
                <a:solidFill>
                  <a:schemeClr val="bg1"/>
                </a:solidFill>
                <a:latin typeface="+mj-lt"/>
                <a:ea typeface="+mj-ea"/>
                <a:cs typeface="+mj-cs"/>
              </a:rPr>
              <a:t/>
            </a:r>
            <a:br>
              <a:rPr lang="en-US" sz="2800" b="1" kern="1200" dirty="0">
                <a:solidFill>
                  <a:schemeClr val="bg1"/>
                </a:solidFill>
                <a:latin typeface="+mj-lt"/>
                <a:ea typeface="+mj-ea"/>
                <a:cs typeface="+mj-cs"/>
              </a:rPr>
            </a:br>
            <a:r>
              <a:rPr lang="en-US" sz="2800" b="1" dirty="0">
                <a:solidFill>
                  <a:schemeClr val="bg1"/>
                </a:solidFill>
              </a:rPr>
              <a:t>An Introduction to your local union</a:t>
            </a:r>
            <a:endParaRPr lang="en-US" sz="2800" b="1" kern="1200" dirty="0">
              <a:solidFill>
                <a:schemeClr val="bg1"/>
              </a:solidFill>
              <a:latin typeface="+mj-lt"/>
              <a:ea typeface="+mj-ea"/>
              <a:cs typeface="+mj-cs"/>
            </a:endParaRPr>
          </a:p>
        </p:txBody>
      </p:sp>
      <p:sp>
        <p:nvSpPr>
          <p:cNvPr id="3" name="Slide Number Placeholder 2">
            <a:extLst>
              <a:ext uri="{FF2B5EF4-FFF2-40B4-BE49-F238E27FC236}">
                <a16:creationId xmlns:a16="http://schemas.microsoft.com/office/drawing/2014/main" xmlns="" id="{99196E93-5516-4EA4-B02F-3EDB512A61F0}"/>
              </a:ext>
            </a:extLst>
          </p:cNvPr>
          <p:cNvSpPr>
            <a:spLocks noGrp="1"/>
          </p:cNvSpPr>
          <p:nvPr>
            <p:ph type="sldNum" sz="quarter" idx="12"/>
          </p:nvPr>
        </p:nvSpPr>
        <p:spPr/>
        <p:txBody>
          <a:bodyPr/>
          <a:lstStyle/>
          <a:p>
            <a:fld id="{845ED4C9-889B-4969-87ED-EE8232ADCB15}" type="slidenum">
              <a:rPr lang="en-US" smtClean="0"/>
              <a:t>1</a:t>
            </a:fld>
            <a:endParaRPr lang="en-US" dirty="0"/>
          </a:p>
        </p:txBody>
      </p:sp>
    </p:spTree>
    <p:extLst>
      <p:ext uri="{BB962C8B-B14F-4D97-AF65-F5344CB8AC3E}">
        <p14:creationId xmlns:p14="http://schemas.microsoft.com/office/powerpoint/2010/main" val="1971584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7322" y="-7696"/>
            <a:ext cx="1474677" cy="1110785"/>
          </a:xfrm>
          <a:prstGeom prst="rect">
            <a:avLst/>
          </a:prstGeom>
        </p:spPr>
      </p:pic>
      <p:sp>
        <p:nvSpPr>
          <p:cNvPr id="2" name="Content Placeholder 1"/>
          <p:cNvSpPr>
            <a:spLocks noGrp="1"/>
          </p:cNvSpPr>
          <p:nvPr>
            <p:ph idx="1"/>
          </p:nvPr>
        </p:nvSpPr>
        <p:spPr>
          <a:xfrm>
            <a:off x="640079" y="197142"/>
            <a:ext cx="5676637" cy="3905953"/>
          </a:xfrm>
        </p:spPr>
        <p:txBody>
          <a:bodyPr vert="horz" lIns="91440" tIns="45720" rIns="91440" bIns="45720" rtlCol="0" anchor="ctr">
            <a:normAutofit/>
          </a:bodyPr>
          <a:lstStyle/>
          <a:p>
            <a:pPr>
              <a:lnSpc>
                <a:spcPct val="70000"/>
              </a:lnSpc>
            </a:pPr>
            <a:r>
              <a:rPr lang="en-US" sz="2000" dirty="0"/>
              <a:t>Nothing happens in a union without the consent of membership.</a:t>
            </a:r>
          </a:p>
          <a:p>
            <a:pPr>
              <a:lnSpc>
                <a:spcPct val="70000"/>
              </a:lnSpc>
            </a:pPr>
            <a:r>
              <a:rPr lang="en-US" sz="2000" dirty="0"/>
              <a:t>Membership votes on:</a:t>
            </a:r>
          </a:p>
          <a:p>
            <a:pPr lvl="1">
              <a:lnSpc>
                <a:spcPct val="70000"/>
              </a:lnSpc>
            </a:pPr>
            <a:r>
              <a:rPr lang="en-US" sz="2000" dirty="0"/>
              <a:t>Local Leadership</a:t>
            </a:r>
          </a:p>
          <a:p>
            <a:pPr lvl="1">
              <a:lnSpc>
                <a:spcPct val="70000"/>
              </a:lnSpc>
            </a:pPr>
            <a:r>
              <a:rPr lang="en-US" sz="2000" dirty="0"/>
              <a:t>National Leadership</a:t>
            </a:r>
          </a:p>
          <a:p>
            <a:pPr lvl="1">
              <a:lnSpc>
                <a:spcPct val="70000"/>
              </a:lnSpc>
            </a:pPr>
            <a:r>
              <a:rPr lang="en-US" sz="2000" dirty="0"/>
              <a:t>Contract ratification</a:t>
            </a:r>
          </a:p>
          <a:p>
            <a:pPr lvl="1">
              <a:lnSpc>
                <a:spcPct val="70000"/>
              </a:lnSpc>
            </a:pPr>
            <a:r>
              <a:rPr lang="en-US" sz="2000" dirty="0"/>
              <a:t>Changes to Constitutions and Bylaws (governing documents)</a:t>
            </a:r>
          </a:p>
          <a:p>
            <a:pPr lvl="1">
              <a:lnSpc>
                <a:spcPct val="70000"/>
              </a:lnSpc>
            </a:pPr>
            <a:r>
              <a:rPr lang="en-US" sz="2000" dirty="0"/>
              <a:t>Taking action against management</a:t>
            </a:r>
          </a:p>
        </p:txBody>
      </p:sp>
      <p:sp>
        <p:nvSpPr>
          <p:cNvPr id="5" name="Slide Number Placeholder 4">
            <a:extLst>
              <a:ext uri="{FF2B5EF4-FFF2-40B4-BE49-F238E27FC236}">
                <a16:creationId xmlns:a16="http://schemas.microsoft.com/office/drawing/2014/main" xmlns="" id="{FC389B90-D399-42EC-A9ED-4A02A14164E8}"/>
              </a:ext>
            </a:extLst>
          </p:cNvPr>
          <p:cNvSpPr>
            <a:spLocks noGrp="1"/>
          </p:cNvSpPr>
          <p:nvPr>
            <p:ph type="sldNum" sz="quarter" idx="12"/>
          </p:nvPr>
        </p:nvSpPr>
        <p:spPr>
          <a:xfrm>
            <a:off x="11084766" y="6350238"/>
            <a:ext cx="386223" cy="365125"/>
          </a:xfrm>
          <a:prstGeom prst="ellipse">
            <a:avLst/>
          </a:prstGeom>
          <a:solidFill>
            <a:schemeClr val="tx1">
              <a:lumMod val="65000"/>
              <a:lumOff val="35000"/>
            </a:schemeClr>
          </a:solidFill>
        </p:spPr>
        <p:txBody>
          <a:bodyPr vert="horz" lIns="91440" tIns="45720" rIns="91440" bIns="45720" rtlCol="0" anchor="ctr">
            <a:normAutofit fontScale="70000" lnSpcReduction="20000"/>
          </a:bodyPr>
          <a:lstStyle/>
          <a:p>
            <a:pPr algn="ctr"/>
            <a:r>
              <a:rPr lang="en-US" sz="1050" dirty="0">
                <a:solidFill>
                  <a:srgbClr val="FFFFFF"/>
                </a:solidFill>
              </a:rPr>
              <a:t>12</a:t>
            </a:r>
          </a:p>
        </p:txBody>
      </p:sp>
      <p:sp>
        <p:nvSpPr>
          <p:cNvPr id="6" name="TextBox 5">
            <a:extLst>
              <a:ext uri="{FF2B5EF4-FFF2-40B4-BE49-F238E27FC236}">
                <a16:creationId xmlns:a16="http://schemas.microsoft.com/office/drawing/2014/main" xmlns="" id="{D9A02E17-7D5B-4902-8F7C-C49DB93DC081}"/>
              </a:ext>
            </a:extLst>
          </p:cNvPr>
          <p:cNvSpPr txBox="1"/>
          <p:nvPr/>
        </p:nvSpPr>
        <p:spPr>
          <a:xfrm>
            <a:off x="640079" y="4526280"/>
            <a:ext cx="7410681" cy="1737360"/>
          </a:xfrm>
          <a:prstGeom prst="rect">
            <a:avLst/>
          </a:prstGeom>
        </p:spPr>
        <p:txBody>
          <a:bodyPr vert="horz" lIns="91440" tIns="45720" rIns="91440" bIns="45720" rtlCol="0" anchor="ctr">
            <a:normAutofit/>
          </a:bodyPr>
          <a:lstStyle/>
          <a:p>
            <a:pPr>
              <a:lnSpc>
                <a:spcPct val="80000"/>
              </a:lnSpc>
              <a:spcBef>
                <a:spcPct val="0"/>
              </a:spcBef>
            </a:pPr>
            <a:r>
              <a:rPr lang="en-US" sz="4400" dirty="0">
                <a:latin typeface="+mj-lt"/>
                <a:ea typeface="+mj-ea"/>
                <a:cs typeface="+mj-cs"/>
              </a:rPr>
              <a:t>Democracy: The Cornerstone of your Union</a:t>
            </a:r>
            <a:endParaRPr lang="en-US" sz="4400" kern="1200" dirty="0">
              <a:solidFill>
                <a:schemeClr val="tx1"/>
              </a:solidFill>
              <a:latin typeface="+mj-lt"/>
              <a:ea typeface="+mj-ea"/>
              <a:cs typeface="+mj-cs"/>
            </a:endParaRPr>
          </a:p>
        </p:txBody>
      </p:sp>
    </p:spTree>
    <p:extLst>
      <p:ext uri="{BB962C8B-B14F-4D97-AF65-F5344CB8AC3E}">
        <p14:creationId xmlns:p14="http://schemas.microsoft.com/office/powerpoint/2010/main" val="1721077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7323" y="72576"/>
            <a:ext cx="1368108" cy="1030513"/>
          </a:xfrm>
          <a:prstGeom prst="rect">
            <a:avLst/>
          </a:prstGeom>
        </p:spPr>
      </p:pic>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dirty="0"/>
              <a:t>Where do My Dues Go?</a:t>
            </a:r>
          </a:p>
        </p:txBody>
      </p:sp>
      <p:sp>
        <p:nvSpPr>
          <p:cNvPr id="3" name="Content Placeholder 2"/>
          <p:cNvSpPr>
            <a:spLocks noGrp="1"/>
          </p:cNvSpPr>
          <p:nvPr>
            <p:ph idx="1"/>
          </p:nvPr>
        </p:nvSpPr>
        <p:spPr>
          <a:xfrm>
            <a:off x="6049182" y="802638"/>
            <a:ext cx="5408696" cy="5252722"/>
          </a:xfrm>
        </p:spPr>
        <p:txBody>
          <a:bodyPr anchor="ctr">
            <a:normAutofit/>
          </a:bodyPr>
          <a:lstStyle/>
          <a:p>
            <a:r>
              <a:rPr lang="en-US" sz="2400" dirty="0">
                <a:solidFill>
                  <a:schemeClr val="bg1"/>
                </a:solidFill>
              </a:rPr>
              <a:t>Dues pay for every part of your union structure. Examples include:</a:t>
            </a:r>
          </a:p>
          <a:p>
            <a:pPr lvl="1"/>
            <a:r>
              <a:rPr lang="en-US" sz="2000" dirty="0">
                <a:solidFill>
                  <a:schemeClr val="bg1"/>
                </a:solidFill>
              </a:rPr>
              <a:t>IUE-CWA Staff: Staff Rep, Organizers, Lawyers, LEAN Program staff, Accountants, Officers lost time, etc.</a:t>
            </a:r>
          </a:p>
          <a:p>
            <a:pPr lvl="1"/>
            <a:r>
              <a:rPr lang="en-US" sz="2000" dirty="0">
                <a:solidFill>
                  <a:schemeClr val="bg1"/>
                </a:solidFill>
              </a:rPr>
              <a:t>Your union hall or other meeting space</a:t>
            </a:r>
          </a:p>
          <a:p>
            <a:pPr lvl="1"/>
            <a:r>
              <a:rPr lang="en-US" sz="2000" dirty="0">
                <a:solidFill>
                  <a:schemeClr val="bg1"/>
                </a:solidFill>
              </a:rPr>
              <a:t>Social gatherings</a:t>
            </a:r>
          </a:p>
          <a:p>
            <a:pPr lvl="1"/>
            <a:r>
              <a:rPr lang="en-US" sz="2000" dirty="0">
                <a:solidFill>
                  <a:schemeClr val="bg1"/>
                </a:solidFill>
              </a:rPr>
              <a:t>International offices</a:t>
            </a:r>
          </a:p>
          <a:p>
            <a:pPr lvl="1"/>
            <a:r>
              <a:rPr lang="en-US" sz="2000" dirty="0">
                <a:solidFill>
                  <a:schemeClr val="bg1"/>
                </a:solidFill>
              </a:rPr>
              <a:t>Organizing new members</a:t>
            </a:r>
          </a:p>
          <a:p>
            <a:r>
              <a:rPr lang="en-US" sz="2400" dirty="0">
                <a:solidFill>
                  <a:schemeClr val="bg1"/>
                </a:solidFill>
              </a:rPr>
              <a:t>Your dues DO NOT pay for political activity. </a:t>
            </a:r>
          </a:p>
        </p:txBody>
      </p:sp>
      <p:sp>
        <p:nvSpPr>
          <p:cNvPr id="5" name="Slide Number Placeholder 4">
            <a:extLst>
              <a:ext uri="{FF2B5EF4-FFF2-40B4-BE49-F238E27FC236}">
                <a16:creationId xmlns:a16="http://schemas.microsoft.com/office/drawing/2014/main" xmlns="" id="{E97DA98E-6F60-444B-BD2A-48B2C97B24EC}"/>
              </a:ext>
            </a:extLst>
          </p:cNvPr>
          <p:cNvSpPr>
            <a:spLocks noGrp="1"/>
          </p:cNvSpPr>
          <p:nvPr>
            <p:ph type="sldNum" sz="quarter" idx="12"/>
          </p:nvPr>
        </p:nvSpPr>
        <p:spPr>
          <a:xfrm>
            <a:off x="10575174" y="6270771"/>
            <a:ext cx="778625" cy="365125"/>
          </a:xfrm>
        </p:spPr>
        <p:txBody>
          <a:bodyPr>
            <a:normAutofit/>
          </a:bodyPr>
          <a:lstStyle/>
          <a:p>
            <a:fld id="{845ED4C9-889B-4969-87ED-EE8232ADCB15}" type="slidenum">
              <a:rPr lang="en-US" sz="1050"/>
              <a:pPr/>
              <a:t>11</a:t>
            </a:fld>
            <a:endParaRPr lang="en-US" sz="1050"/>
          </a:p>
        </p:txBody>
      </p:sp>
    </p:spTree>
    <p:extLst>
      <p:ext uri="{BB962C8B-B14F-4D97-AF65-F5344CB8AC3E}">
        <p14:creationId xmlns:p14="http://schemas.microsoft.com/office/powerpoint/2010/main" val="577265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scontent.xx.fbcdn.net/hphotos-xfa1/v/t1.0-9/p480x480/10268504_10152377965770272_5939311062070206846_n.jpg?oh=cb50bcf26af7c12ded35a712fbfbefcf&amp;oe=5682A0DE">
            <a:extLst>
              <a:ext uri="{FF2B5EF4-FFF2-40B4-BE49-F238E27FC236}">
                <a16:creationId xmlns:a16="http://schemas.microsoft.com/office/drawing/2014/main" xmlns="" id="{7DA32696-7377-4237-B3E3-00915518BE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30"/>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5">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5EE9E412-90B5-43FB-8724-DD159BCDAFD6}"/>
              </a:ext>
            </a:extLst>
          </p:cNvPr>
          <p:cNvSpPr>
            <a:spLocks noGrp="1"/>
          </p:cNvSpPr>
          <p:nvPr>
            <p:ph type="title"/>
          </p:nvPr>
        </p:nvSpPr>
        <p:spPr>
          <a:xfrm>
            <a:off x="709448" y="1913950"/>
            <a:ext cx="4204137" cy="1342754"/>
          </a:xfrm>
        </p:spPr>
        <p:txBody>
          <a:bodyPr>
            <a:normAutofit/>
          </a:bodyPr>
          <a:lstStyle/>
          <a:p>
            <a:pPr algn="ctr"/>
            <a:r>
              <a:rPr lang="en-US" sz="3600" b="1" dirty="0">
                <a:solidFill>
                  <a:srgbClr val="FF0000"/>
                </a:solidFill>
                <a:latin typeface="+mn-lt"/>
              </a:rPr>
              <a:t>How Is </a:t>
            </a:r>
            <a:r>
              <a:rPr lang="en-US" sz="3600" b="1" dirty="0" smtClean="0">
                <a:solidFill>
                  <a:srgbClr val="FF0000"/>
                </a:solidFill>
                <a:latin typeface="+mn-lt"/>
              </a:rPr>
              <a:t>Union Leadership </a:t>
            </a:r>
            <a:r>
              <a:rPr lang="en-US" sz="3600" b="1" dirty="0">
                <a:solidFill>
                  <a:srgbClr val="FF0000"/>
                </a:solidFill>
                <a:latin typeface="+mn-lt"/>
              </a:rPr>
              <a:t>Chosen?</a:t>
            </a:r>
          </a:p>
        </p:txBody>
      </p:sp>
      <p:sp>
        <p:nvSpPr>
          <p:cNvPr id="3" name="Content Placeholder 2">
            <a:extLst>
              <a:ext uri="{FF2B5EF4-FFF2-40B4-BE49-F238E27FC236}">
                <a16:creationId xmlns:a16="http://schemas.microsoft.com/office/drawing/2014/main" xmlns="" id="{96189B7F-F9FC-4A0E-B6ED-7E9256A5FB0D}"/>
              </a:ext>
            </a:extLst>
          </p:cNvPr>
          <p:cNvSpPr>
            <a:spLocks noGrp="1"/>
          </p:cNvSpPr>
          <p:nvPr>
            <p:ph idx="1"/>
          </p:nvPr>
        </p:nvSpPr>
        <p:spPr>
          <a:xfrm>
            <a:off x="525516" y="3417573"/>
            <a:ext cx="4593021" cy="2619839"/>
          </a:xfrm>
        </p:spPr>
        <p:txBody>
          <a:bodyPr anchor="ctr">
            <a:normAutofit/>
          </a:bodyPr>
          <a:lstStyle/>
          <a:p>
            <a:pPr>
              <a:lnSpc>
                <a:spcPct val="80000"/>
              </a:lnSpc>
              <a:spcAft>
                <a:spcPts val="600"/>
              </a:spcAft>
            </a:pPr>
            <a:r>
              <a:rPr lang="en-US" sz="2000" dirty="0"/>
              <a:t>Leadership is elected by the members</a:t>
            </a:r>
          </a:p>
          <a:p>
            <a:pPr>
              <a:lnSpc>
                <a:spcPct val="80000"/>
              </a:lnSpc>
              <a:spcAft>
                <a:spcPts val="600"/>
              </a:spcAft>
            </a:pPr>
            <a:r>
              <a:rPr lang="en-US" sz="2000" dirty="0"/>
              <a:t>Elections are held every three years</a:t>
            </a:r>
          </a:p>
          <a:p>
            <a:pPr>
              <a:lnSpc>
                <a:spcPct val="80000"/>
              </a:lnSpc>
              <a:spcAft>
                <a:spcPts val="600"/>
              </a:spcAft>
            </a:pPr>
            <a:r>
              <a:rPr lang="en-US" sz="2000" dirty="0"/>
              <a:t>All positions are elected</a:t>
            </a:r>
          </a:p>
          <a:p>
            <a:pPr marL="0" indent="0">
              <a:lnSpc>
                <a:spcPct val="80000"/>
              </a:lnSpc>
              <a:buNone/>
            </a:pPr>
            <a:endParaRPr lang="en-US" sz="1800" dirty="0"/>
          </a:p>
        </p:txBody>
      </p:sp>
    </p:spTree>
    <p:extLst>
      <p:ext uri="{BB962C8B-B14F-4D97-AF65-F5344CB8AC3E}">
        <p14:creationId xmlns:p14="http://schemas.microsoft.com/office/powerpoint/2010/main" val="3232320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96"/>
          <p:cNvPicPr preferRelativeResize="0"/>
          <p:nvPr/>
        </p:nvPicPr>
        <p:blipFill>
          <a:blip r:embed="rId3" cstate="print"/>
          <a:stretch>
            <a:fillRect/>
          </a:stretch>
        </p:blipFill>
        <p:spPr>
          <a:xfrm rot="21250594">
            <a:off x="2358188" y="2705598"/>
            <a:ext cx="3923791" cy="3124500"/>
          </a:xfrm>
          <a:prstGeom prst="rect">
            <a:avLst/>
          </a:prstGeom>
          <a:ln w="76200" cmpd="sng">
            <a:solidFill>
              <a:srgbClr val="EC9D32"/>
            </a:solidFill>
          </a:ln>
        </p:spPr>
      </p:pic>
      <p:pic>
        <p:nvPicPr>
          <p:cNvPr id="5" name="Shape 198"/>
          <p:cNvPicPr preferRelativeResize="0"/>
          <p:nvPr/>
        </p:nvPicPr>
        <p:blipFill>
          <a:blip r:embed="rId4" cstate="print"/>
          <a:stretch>
            <a:fillRect/>
          </a:stretch>
        </p:blipFill>
        <p:spPr>
          <a:xfrm rot="390136">
            <a:off x="6165961" y="3402533"/>
            <a:ext cx="3728554" cy="2793167"/>
          </a:xfrm>
          <a:prstGeom prst="rect">
            <a:avLst/>
          </a:prstGeom>
          <a:ln w="76200" cmpd="sng">
            <a:solidFill>
              <a:srgbClr val="EC9D32"/>
            </a:solidFill>
          </a:ln>
        </p:spPr>
      </p:pic>
      <p:sp>
        <p:nvSpPr>
          <p:cNvPr id="19" name="Title 1"/>
          <p:cNvSpPr txBox="1">
            <a:spLocks/>
          </p:cNvSpPr>
          <p:nvPr/>
        </p:nvSpPr>
        <p:spPr>
          <a:xfrm>
            <a:off x="1849328" y="443918"/>
            <a:ext cx="8674510" cy="1609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200" b="1" dirty="0" smtClean="0">
                <a:solidFill>
                  <a:srgbClr val="0092B3"/>
                </a:solidFill>
                <a:latin typeface="Arial" panose="020B0604020202020204" pitchFamily="34" charset="0"/>
                <a:cs typeface="Arial" panose="020B0604020202020204" pitchFamily="34" charset="0"/>
              </a:rPr>
              <a:t>Our Union – bigger than our workplace.</a:t>
            </a:r>
          </a:p>
          <a:p>
            <a:pPr>
              <a:lnSpc>
                <a:spcPct val="90000"/>
              </a:lnSpc>
            </a:pPr>
            <a:r>
              <a:rPr lang="en-US" sz="3200" b="1" dirty="0" smtClean="0">
                <a:solidFill>
                  <a:srgbClr val="0092B3"/>
                </a:solidFill>
                <a:latin typeface="Arial" panose="020B0604020202020204" pitchFamily="34" charset="0"/>
                <a:cs typeface="Arial" panose="020B0604020202020204" pitchFamily="34" charset="0"/>
              </a:rPr>
              <a:t>Workers have been on the front lines of demanding justice for the middle class – and we still are today.</a:t>
            </a:r>
          </a:p>
        </p:txBody>
      </p:sp>
    </p:spTree>
    <p:extLst>
      <p:ext uri="{BB962C8B-B14F-4D97-AF65-F5344CB8AC3E}">
        <p14:creationId xmlns:p14="http://schemas.microsoft.com/office/powerpoint/2010/main" val="3930161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69" name="Picture 6" descr="60dddc93de6084c4966c61776339acd6_1m"/>
          <p:cNvPicPr>
            <a:picLocks noChangeAspect="1" noChangeArrowheads="1"/>
          </p:cNvPicPr>
          <p:nvPr/>
        </p:nvPicPr>
        <p:blipFill rotWithShape="1">
          <a:blip r:embed="rId2">
            <a:extLst>
              <a:ext uri="{28A0092B-C50C-407E-A947-70E740481C1C}">
                <a14:useLocalDpi xmlns:a14="http://schemas.microsoft.com/office/drawing/2010/main" val="0"/>
              </a:ext>
            </a:extLst>
          </a:blip>
          <a:srcRect b="16164"/>
          <a:stretch/>
        </p:blipFill>
        <p:spPr bwMode="auto">
          <a:xfrm>
            <a:off x="7829551" y="2828925"/>
            <a:ext cx="4042410" cy="33889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8" descr="Children-who-are-among-th-008"/>
          <p:cNvPicPr>
            <a:picLocks noChangeAspect="1" noChangeArrowheads="1"/>
          </p:cNvPicPr>
          <p:nvPr/>
        </p:nvPicPr>
        <p:blipFill rotWithShape="1">
          <a:blip r:embed="rId3">
            <a:extLst>
              <a:ext uri="{28A0092B-C50C-407E-A947-70E740481C1C}">
                <a14:useLocalDpi xmlns:a14="http://schemas.microsoft.com/office/drawing/2010/main" val="0"/>
              </a:ext>
            </a:extLst>
          </a:blip>
          <a:srcRect t="5168" b="581"/>
          <a:stretch/>
        </p:blipFill>
        <p:spPr bwMode="auto">
          <a:xfrm>
            <a:off x="7829551" y="306909"/>
            <a:ext cx="4042409" cy="2286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text, shoji&#10;&#10;Description generated with high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7227" y="5086884"/>
            <a:ext cx="1368108" cy="1030513"/>
          </a:xfrm>
          <a:prstGeom prst="rect">
            <a:avLst/>
          </a:prstGeom>
        </p:spPr>
      </p:pic>
      <p:sp>
        <p:nvSpPr>
          <p:cNvPr id="36866" name="Rectangle 2"/>
          <p:cNvSpPr>
            <a:spLocks noGrp="1" noChangeArrowheads="1"/>
          </p:cNvSpPr>
          <p:nvPr>
            <p:ph type="title"/>
          </p:nvPr>
        </p:nvSpPr>
        <p:spPr>
          <a:xfrm>
            <a:off x="821516" y="640263"/>
            <a:ext cx="6204984" cy="1344975"/>
          </a:xfrm>
        </p:spPr>
        <p:txBody>
          <a:bodyPr>
            <a:normAutofit/>
          </a:bodyPr>
          <a:lstStyle/>
          <a:p>
            <a:pPr eaLnBrk="1" hangingPunct="1">
              <a:lnSpc>
                <a:spcPct val="80000"/>
              </a:lnSpc>
            </a:pPr>
            <a:r>
              <a:rPr lang="en-US" altLang="en-US" sz="3400" b="1" dirty="0">
                <a:latin typeface="Tahoma" panose="020B0604030504040204" pitchFamily="34" charset="0"/>
              </a:rPr>
              <a:t>Victories Won by the Labor Movement on a Bigger Scale</a:t>
            </a:r>
          </a:p>
        </p:txBody>
      </p:sp>
      <p:sp>
        <p:nvSpPr>
          <p:cNvPr id="48131" name="Rectangle 3"/>
          <p:cNvSpPr>
            <a:spLocks noGrp="1" noChangeArrowheads="1"/>
          </p:cNvSpPr>
          <p:nvPr>
            <p:ph type="body" idx="1"/>
          </p:nvPr>
        </p:nvSpPr>
        <p:spPr>
          <a:xfrm>
            <a:off x="821515" y="2121762"/>
            <a:ext cx="6204984" cy="3626917"/>
          </a:xfrm>
        </p:spPr>
        <p:txBody>
          <a:bodyPr>
            <a:normAutofit fontScale="92500" lnSpcReduction="20000"/>
          </a:bodyPr>
          <a:lstStyle/>
          <a:p>
            <a:pPr eaLnBrk="1" hangingPunct="1">
              <a:buClr>
                <a:schemeClr val="accent2"/>
              </a:buClr>
              <a:buFont typeface="Wingdings" panose="05000000000000000000" pitchFamily="2" charset="2"/>
              <a:buChar char="§"/>
              <a:defRPr/>
            </a:pPr>
            <a:r>
              <a:rPr lang="en-US" altLang="en-US" sz="2400" b="1" dirty="0"/>
              <a:t>National Labor Relations Act, 1935</a:t>
            </a:r>
          </a:p>
          <a:p>
            <a:pPr lvl="1">
              <a:buClr>
                <a:schemeClr val="accent2"/>
              </a:buClr>
              <a:buFont typeface="Wingdings" panose="05000000000000000000" pitchFamily="2" charset="2"/>
              <a:buChar char="§"/>
              <a:defRPr/>
            </a:pPr>
            <a:r>
              <a:rPr lang="en-US" altLang="en-US" sz="2000" b="1" dirty="0"/>
              <a:t>The law that guarantees your right to collectively bargain and protects your right to fight for fairness at work</a:t>
            </a:r>
          </a:p>
          <a:p>
            <a:pPr eaLnBrk="1" hangingPunct="1">
              <a:buClr>
                <a:schemeClr val="accent2"/>
              </a:buClr>
              <a:buFont typeface="Wingdings" panose="05000000000000000000" pitchFamily="2" charset="2"/>
              <a:buChar char="§"/>
              <a:defRPr/>
            </a:pPr>
            <a:r>
              <a:rPr lang="en-US" altLang="en-US" sz="2400" b="1" dirty="0"/>
              <a:t>Social Security Act, 1935</a:t>
            </a:r>
          </a:p>
          <a:p>
            <a:pPr eaLnBrk="1" hangingPunct="1">
              <a:buClr>
                <a:schemeClr val="accent2"/>
              </a:buClr>
              <a:buFont typeface="Wingdings" panose="05000000000000000000" pitchFamily="2" charset="2"/>
              <a:buChar char="§"/>
              <a:defRPr/>
            </a:pPr>
            <a:r>
              <a:rPr lang="en-US" altLang="en-US" sz="2400" b="1" dirty="0"/>
              <a:t>Fair Labor Standards Act, 1938</a:t>
            </a:r>
          </a:p>
          <a:p>
            <a:pPr lvl="1">
              <a:buClr>
                <a:schemeClr val="accent2"/>
              </a:buClr>
              <a:buFont typeface="Wingdings" panose="05000000000000000000" pitchFamily="2" charset="2"/>
              <a:buChar char="§"/>
              <a:defRPr/>
            </a:pPr>
            <a:r>
              <a:rPr lang="en-US" altLang="en-US" sz="2000" b="1" dirty="0"/>
              <a:t>The law establishing minimum wage, guarantees of payment for work, the 40 hour work week, and overtime protections</a:t>
            </a:r>
          </a:p>
          <a:p>
            <a:pPr eaLnBrk="1" hangingPunct="1">
              <a:buClr>
                <a:schemeClr val="accent2"/>
              </a:buClr>
              <a:buFont typeface="Wingdings" panose="05000000000000000000" pitchFamily="2" charset="2"/>
              <a:buChar char="§"/>
              <a:defRPr/>
            </a:pPr>
            <a:r>
              <a:rPr lang="en-US" altLang="en-US" sz="2400" b="1" dirty="0"/>
              <a:t>Civil Rights Act, 1964</a:t>
            </a:r>
          </a:p>
          <a:p>
            <a:pPr lvl="1">
              <a:buClr>
                <a:schemeClr val="accent2"/>
              </a:buClr>
              <a:buFont typeface="Wingdings" panose="05000000000000000000" pitchFamily="2" charset="2"/>
              <a:buChar char="§"/>
              <a:defRPr/>
            </a:pPr>
            <a:r>
              <a:rPr lang="en-US" altLang="en-US" sz="2000" b="1" dirty="0"/>
              <a:t>The law prohibiting discrimination in the workplace based on criteria such as race, religion, or sex</a:t>
            </a:r>
          </a:p>
          <a:p>
            <a:pPr eaLnBrk="1" hangingPunct="1">
              <a:buClr>
                <a:schemeClr val="accent2"/>
              </a:buClr>
              <a:buFont typeface="Wingdings" panose="05000000000000000000" pitchFamily="2" charset="2"/>
              <a:buChar char="§"/>
              <a:defRPr/>
            </a:pPr>
            <a:r>
              <a:rPr lang="en-US" altLang="en-US" sz="2400" b="1" dirty="0"/>
              <a:t>Medicare/Medicaid, 1965</a:t>
            </a:r>
          </a:p>
          <a:p>
            <a:pPr eaLnBrk="1" hangingPunct="1">
              <a:buClr>
                <a:schemeClr val="accent2"/>
              </a:buClr>
              <a:buFont typeface="Wingdings" panose="05000000000000000000" pitchFamily="2" charset="2"/>
              <a:buChar char="§"/>
              <a:defRPr/>
            </a:pPr>
            <a:endParaRPr lang="en-US" altLang="en-US" sz="2400" b="1" dirty="0"/>
          </a:p>
          <a:p>
            <a:pPr eaLnBrk="1" hangingPunct="1">
              <a:buClr>
                <a:schemeClr val="accent2"/>
              </a:buClr>
              <a:buFont typeface="Wingdings" panose="05000000000000000000" pitchFamily="2" charset="2"/>
              <a:buChar char="§"/>
              <a:defRPr/>
            </a:pPr>
            <a:endParaRPr lang="en-US" altLang="en-US" sz="2400" b="1" dirty="0"/>
          </a:p>
        </p:txBody>
      </p:sp>
      <p:sp>
        <p:nvSpPr>
          <p:cNvPr id="2" name="Slide Number Placeholder 1">
            <a:extLst>
              <a:ext uri="{FF2B5EF4-FFF2-40B4-BE49-F238E27FC236}">
                <a16:creationId xmlns:a16="http://schemas.microsoft.com/office/drawing/2014/main" xmlns="" id="{FE035B65-9481-4EFF-8F0A-D3827474A06F}"/>
              </a:ext>
            </a:extLst>
          </p:cNvPr>
          <p:cNvSpPr>
            <a:spLocks noGrp="1"/>
          </p:cNvSpPr>
          <p:nvPr>
            <p:ph type="sldNum" sz="quarter" idx="12"/>
          </p:nvPr>
        </p:nvSpPr>
        <p:spPr>
          <a:xfrm>
            <a:off x="8610600" y="6356350"/>
            <a:ext cx="2743200" cy="365125"/>
          </a:xfrm>
        </p:spPr>
        <p:txBody>
          <a:bodyPr>
            <a:normAutofit/>
          </a:bodyPr>
          <a:lstStyle/>
          <a:p>
            <a:fld id="{845ED4C9-889B-4969-87ED-EE8232ADCB15}" type="slidenum">
              <a:rPr lang="en-US" smtClean="0"/>
              <a:t>14</a:t>
            </a:fld>
            <a:endParaRPr lang="en-US"/>
          </a:p>
        </p:txBody>
      </p:sp>
      <p:sp>
        <p:nvSpPr>
          <p:cNvPr id="3" name="TextBox 2">
            <a:extLst>
              <a:ext uri="{FF2B5EF4-FFF2-40B4-BE49-F238E27FC236}">
                <a16:creationId xmlns:a16="http://schemas.microsoft.com/office/drawing/2014/main" xmlns="" id="{D2E97820-1B64-42C3-ACAD-33F002327F38}"/>
              </a:ext>
            </a:extLst>
          </p:cNvPr>
          <p:cNvSpPr txBox="1"/>
          <p:nvPr/>
        </p:nvSpPr>
        <p:spPr>
          <a:xfrm>
            <a:off x="7880001" y="2205712"/>
            <a:ext cx="4042409" cy="369332"/>
          </a:xfrm>
          <a:prstGeom prst="rect">
            <a:avLst/>
          </a:prstGeom>
          <a:noFill/>
        </p:spPr>
        <p:txBody>
          <a:bodyPr wrap="square" rtlCol="0">
            <a:spAutoFit/>
          </a:bodyPr>
          <a:lstStyle/>
          <a:p>
            <a:pPr algn="ctr"/>
            <a:r>
              <a:rPr lang="en-US" dirty="0">
                <a:solidFill>
                  <a:schemeClr val="bg1"/>
                </a:solidFill>
              </a:rPr>
              <a:t>Unemployment Demonstration, 1932</a:t>
            </a:r>
          </a:p>
        </p:txBody>
      </p:sp>
      <p:sp>
        <p:nvSpPr>
          <p:cNvPr id="13" name="TextBox 12">
            <a:extLst>
              <a:ext uri="{FF2B5EF4-FFF2-40B4-BE49-F238E27FC236}">
                <a16:creationId xmlns:a16="http://schemas.microsoft.com/office/drawing/2014/main" xmlns="" id="{EAFEBA4F-016E-44B7-B08F-2F25AA90F5C1}"/>
              </a:ext>
            </a:extLst>
          </p:cNvPr>
          <p:cNvSpPr txBox="1"/>
          <p:nvPr/>
        </p:nvSpPr>
        <p:spPr>
          <a:xfrm>
            <a:off x="7773846" y="5848587"/>
            <a:ext cx="4042409" cy="369332"/>
          </a:xfrm>
          <a:prstGeom prst="rect">
            <a:avLst/>
          </a:prstGeom>
          <a:noFill/>
        </p:spPr>
        <p:txBody>
          <a:bodyPr wrap="square" rtlCol="0">
            <a:spAutoFit/>
          </a:bodyPr>
          <a:lstStyle/>
          <a:p>
            <a:pPr algn="ctr"/>
            <a:r>
              <a:rPr lang="en-US" dirty="0">
                <a:solidFill>
                  <a:schemeClr val="bg1"/>
                </a:solidFill>
              </a:rPr>
              <a:t>Flint Sit Down Strike, 1937</a:t>
            </a:r>
          </a:p>
        </p:txBody>
      </p:sp>
    </p:spTree>
    <p:extLst>
      <p:ext uri="{BB962C8B-B14F-4D97-AF65-F5344CB8AC3E}">
        <p14:creationId xmlns:p14="http://schemas.microsoft.com/office/powerpoint/2010/main" val="4113514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title="intersecting circles">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55481" y="498348"/>
            <a:ext cx="9902663" cy="5861304"/>
            <a:chOff x="1155481" y="498348"/>
            <a:chExt cx="9902663" cy="5861304"/>
          </a:xfrm>
        </p:grpSpPr>
        <p:sp>
          <p:nvSpPr>
            <p:cNvPr id="13" name="Oval 5">
              <a:extLst/>
            </p:cNvPr>
            <p:cNvSpPr>
              <a:spLocks noChangeArrowheads="1"/>
            </p:cNvSpPr>
            <p:nvPr>
              <p:extLst>
                <p:ext uri="{386F3935-93C4-4BCD-93E2-E3B085C9AB24}">
                  <p16:designElem xmlns:p16="http://schemas.microsoft.com/office/powerpoint/2015/main" xmlns="" val="1"/>
                </p:ext>
              </p:extLst>
            </p:nvPr>
          </p:nvSpPr>
          <p:spPr bwMode="auto">
            <a:xfrm>
              <a:off x="1155481" y="498348"/>
              <a:ext cx="5861304" cy="5861304"/>
            </a:xfrm>
            <a:prstGeom prst="ellipse">
              <a:avLst/>
            </a:prstGeom>
            <a:solidFill>
              <a:schemeClr val="accent1">
                <a:alpha val="55000"/>
              </a:schemeClr>
            </a:solidFill>
            <a:ln>
              <a:noFill/>
            </a:ln>
          </p:spPr>
        </p:sp>
        <p:sp>
          <p:nvSpPr>
            <p:cNvPr id="14" name="Oval 13">
              <a:extLst/>
            </p:cNvPr>
            <p:cNvSpPr>
              <a:spLocks noChangeArrowheads="1"/>
            </p:cNvSpPr>
            <p:nvPr>
              <p:extLst>
                <p:ext uri="{386F3935-93C4-4BCD-93E2-E3B085C9AB24}">
                  <p16:designElem xmlns:p16="http://schemas.microsoft.com/office/powerpoint/2015/main" xmlns="" val="1"/>
                </p:ext>
              </p:extLst>
            </p:nvPr>
          </p:nvSpPr>
          <p:spPr bwMode="auto">
            <a:xfrm>
              <a:off x="5196840" y="498348"/>
              <a:ext cx="5861304" cy="5861304"/>
            </a:xfrm>
            <a:prstGeom prst="ellipse">
              <a:avLst/>
            </a:prstGeom>
            <a:solidFill>
              <a:schemeClr val="accent1">
                <a:alpha val="55000"/>
              </a:schemeClr>
            </a:solidFill>
            <a:ln>
              <a:noFill/>
            </a:ln>
          </p:spPr>
        </p:sp>
        <p:sp>
          <p:nvSpPr>
            <p:cNvPr id="15" name="Oval 5">
              <a:extLst/>
            </p:cNvPr>
            <p:cNvSpPr>
              <a:spLocks noChangeArrowheads="1"/>
            </p:cNvSpPr>
            <p:nvPr>
              <p:extLst>
                <p:ext uri="{386F3935-93C4-4BCD-93E2-E3B085C9AB24}">
                  <p16:designElem xmlns:p16="http://schemas.microsoft.com/office/powerpoint/2015/main" xmlns="" val="1"/>
                </p:ext>
              </p:extLst>
            </p:nvPr>
          </p:nvSpPr>
          <p:spPr bwMode="auto">
            <a:xfrm>
              <a:off x="3165348" y="498348"/>
              <a:ext cx="5861304" cy="5861304"/>
            </a:xfrm>
            <a:prstGeom prst="ellipse">
              <a:avLst/>
            </a:prstGeom>
            <a:solidFill>
              <a:schemeClr val="accent1">
                <a:alpha val="70000"/>
              </a:schemeClr>
            </a:solidFill>
            <a:ln>
              <a:noFill/>
            </a:ln>
          </p:spPr>
        </p:sp>
      </p:grpSp>
      <p:sp useBgFill="1">
        <p:nvSpPr>
          <p:cNvPr id="17" name="Rectangle 16" title="ribbon">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438772"/>
            <a:ext cx="12192000" cy="3980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47215"/>
            <a:ext cx="1474677" cy="1110785"/>
          </a:xfrm>
          <a:prstGeom prst="rect">
            <a:avLst/>
          </a:prstGeom>
        </p:spPr>
      </p:pic>
      <p:sp>
        <p:nvSpPr>
          <p:cNvPr id="2" name="Content Placeholder 1"/>
          <p:cNvSpPr>
            <a:spLocks noGrp="1"/>
          </p:cNvSpPr>
          <p:nvPr>
            <p:ph idx="1"/>
          </p:nvPr>
        </p:nvSpPr>
        <p:spPr>
          <a:xfrm>
            <a:off x="2384952" y="2788920"/>
            <a:ext cx="7422096" cy="2333453"/>
          </a:xfrm>
        </p:spPr>
        <p:txBody>
          <a:bodyPr>
            <a:normAutofit fontScale="77500" lnSpcReduction="20000"/>
          </a:bodyPr>
          <a:lstStyle/>
          <a:p>
            <a:pPr>
              <a:buFont typeface="Arial" panose="020B0604020202020204" pitchFamily="34" charset="0"/>
              <a:buChar char="•"/>
            </a:pPr>
            <a:r>
              <a:rPr lang="en-US" sz="3200" dirty="0">
                <a:solidFill>
                  <a:schemeClr val="tx2"/>
                </a:solidFill>
              </a:rPr>
              <a:t>1955 – 35% of American workers belong to unions; 11.3% today.</a:t>
            </a:r>
          </a:p>
          <a:p>
            <a:pPr>
              <a:buFont typeface="Arial" panose="020B0604020202020204" pitchFamily="34" charset="0"/>
              <a:buChar char="•"/>
            </a:pPr>
            <a:r>
              <a:rPr lang="en-US" sz="3200" dirty="0">
                <a:solidFill>
                  <a:schemeClr val="tx2"/>
                </a:solidFill>
              </a:rPr>
              <a:t>Collective bargaining raised wages and benefits for all workers.</a:t>
            </a:r>
          </a:p>
          <a:p>
            <a:r>
              <a:rPr lang="en-US" sz="3200" dirty="0">
                <a:solidFill>
                  <a:schemeClr val="tx2"/>
                </a:solidFill>
              </a:rPr>
              <a:t>In order to keep what we’ve won and move forward, we must stay vigilant in the face of those who seek to take our power.</a:t>
            </a:r>
          </a:p>
          <a:p>
            <a:endParaRPr lang="en-US" sz="3200" dirty="0">
              <a:solidFill>
                <a:schemeClr val="tx2"/>
              </a:solidFill>
            </a:endParaRPr>
          </a:p>
          <a:p>
            <a:pPr marL="171428" indent="-171428">
              <a:buNone/>
            </a:pPr>
            <a:endParaRPr lang="en-US" sz="1800" dirty="0">
              <a:solidFill>
                <a:schemeClr val="tx2"/>
              </a:solidFill>
            </a:endParaRPr>
          </a:p>
          <a:p>
            <a:pPr marL="171428" indent="-171428">
              <a:buNone/>
            </a:pPr>
            <a:endParaRPr lang="en-US" sz="1800" dirty="0">
              <a:solidFill>
                <a:schemeClr val="tx2"/>
              </a:solidFill>
            </a:endParaRPr>
          </a:p>
          <a:p>
            <a:endParaRPr lang="en-US" sz="1800" dirty="0">
              <a:solidFill>
                <a:schemeClr val="tx2"/>
              </a:solidFill>
            </a:endParaRPr>
          </a:p>
        </p:txBody>
      </p:sp>
      <p:sp>
        <p:nvSpPr>
          <p:cNvPr id="3" name="Title 2"/>
          <p:cNvSpPr>
            <a:spLocks noGrp="1"/>
          </p:cNvSpPr>
          <p:nvPr>
            <p:ph type="title"/>
          </p:nvPr>
        </p:nvSpPr>
        <p:spPr>
          <a:xfrm>
            <a:off x="838200" y="1760505"/>
            <a:ext cx="10515600" cy="935025"/>
          </a:xfrm>
        </p:spPr>
        <p:txBody>
          <a:bodyPr>
            <a:normAutofit/>
          </a:bodyPr>
          <a:lstStyle/>
          <a:p>
            <a:pPr algn="ctr"/>
            <a:r>
              <a:rPr lang="en-US" sz="4800" dirty="0">
                <a:solidFill>
                  <a:schemeClr val="tx2"/>
                </a:solidFill>
              </a:rPr>
              <a:t>Unions &amp; Middle Class Prosperity</a:t>
            </a:r>
          </a:p>
        </p:txBody>
      </p:sp>
      <p:sp>
        <p:nvSpPr>
          <p:cNvPr id="5" name="Slide Number Placeholder 4">
            <a:extLst>
              <a:ext uri="{FF2B5EF4-FFF2-40B4-BE49-F238E27FC236}">
                <a16:creationId xmlns:a16="http://schemas.microsoft.com/office/drawing/2014/main" xmlns="" id="{41D86BB1-6651-4569-8165-E78F180193A9}"/>
              </a:ext>
            </a:extLst>
          </p:cNvPr>
          <p:cNvSpPr>
            <a:spLocks noGrp="1"/>
          </p:cNvSpPr>
          <p:nvPr>
            <p:ph type="sldNum" sz="quarter" idx="12"/>
          </p:nvPr>
        </p:nvSpPr>
        <p:spPr>
          <a:xfrm>
            <a:off x="8610600" y="6356350"/>
            <a:ext cx="2743200" cy="365125"/>
          </a:xfrm>
        </p:spPr>
        <p:txBody>
          <a:bodyPr>
            <a:normAutofit/>
          </a:bodyPr>
          <a:lstStyle/>
          <a:p>
            <a:r>
              <a:rPr lang="en-US" dirty="0">
                <a:solidFill>
                  <a:schemeClr val="bg1">
                    <a:lumMod val="75000"/>
                    <a:lumOff val="25000"/>
                  </a:schemeClr>
                </a:solidFill>
              </a:rPr>
              <a:t>18</a:t>
            </a:r>
          </a:p>
        </p:txBody>
      </p:sp>
    </p:spTree>
    <p:extLst>
      <p:ext uri="{BB962C8B-B14F-4D97-AF65-F5344CB8AC3E}">
        <p14:creationId xmlns:p14="http://schemas.microsoft.com/office/powerpoint/2010/main" val="204790602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bigger fight	</a:t>
            </a:r>
            <a:endParaRPr lang="en-US" dirty="0"/>
          </a:p>
        </p:txBody>
      </p:sp>
      <p:sp>
        <p:nvSpPr>
          <p:cNvPr id="3" name="Content Placeholder 2"/>
          <p:cNvSpPr>
            <a:spLocks noGrp="1"/>
          </p:cNvSpPr>
          <p:nvPr>
            <p:ph idx="1"/>
          </p:nvPr>
        </p:nvSpPr>
        <p:spPr/>
        <p:txBody>
          <a:bodyPr/>
          <a:lstStyle/>
          <a:p>
            <a:r>
              <a:rPr lang="en-US" dirty="0" smtClean="0"/>
              <a:t>Workers didn’t just fight at their workplace – they fought in the halls of congress to win these victories.</a:t>
            </a:r>
          </a:p>
          <a:p>
            <a:endParaRPr lang="en-US" dirty="0"/>
          </a:p>
        </p:txBody>
      </p:sp>
      <p:pic>
        <p:nvPicPr>
          <p:cNvPr id="5" name="Picture 4" descr="Image result for IUE MLK march"/>
          <p:cNvPicPr/>
          <p:nvPr/>
        </p:nvPicPr>
        <p:blipFill>
          <a:blip r:embed="rId2">
            <a:extLst>
              <a:ext uri="{28A0092B-C50C-407E-A947-70E740481C1C}">
                <a14:useLocalDpi xmlns:a14="http://schemas.microsoft.com/office/drawing/2010/main" val="0"/>
              </a:ext>
            </a:extLst>
          </a:blip>
          <a:srcRect/>
          <a:stretch>
            <a:fillRect/>
          </a:stretch>
        </p:blipFill>
        <p:spPr bwMode="auto">
          <a:xfrm>
            <a:off x="3906794" y="2746247"/>
            <a:ext cx="5943600" cy="3340100"/>
          </a:xfrm>
          <a:prstGeom prst="rect">
            <a:avLst/>
          </a:prstGeom>
          <a:noFill/>
          <a:ln>
            <a:noFill/>
          </a:ln>
        </p:spPr>
      </p:pic>
      <p:sp>
        <p:nvSpPr>
          <p:cNvPr id="4" name="TextBox 3"/>
          <p:cNvSpPr txBox="1"/>
          <p:nvPr/>
        </p:nvSpPr>
        <p:spPr>
          <a:xfrm>
            <a:off x="370703" y="3092236"/>
            <a:ext cx="3536091" cy="3170099"/>
          </a:xfrm>
          <a:prstGeom prst="rect">
            <a:avLst/>
          </a:prstGeom>
          <a:noFill/>
        </p:spPr>
        <p:txBody>
          <a:bodyPr wrap="square" rtlCol="0">
            <a:spAutoFit/>
          </a:bodyPr>
          <a:lstStyle/>
          <a:p>
            <a:r>
              <a:rPr lang="en-US" sz="2000" dirty="0" smtClean="0"/>
              <a:t>IUE members joined thousands of other union members and ally organizations to fight for justice and many legislative victories.</a:t>
            </a:r>
            <a:br>
              <a:rPr lang="en-US" sz="2000" dirty="0" smtClean="0"/>
            </a:br>
            <a:r>
              <a:rPr lang="en-US" sz="2000" dirty="0" smtClean="0"/>
              <a:t/>
            </a:r>
            <a:br>
              <a:rPr lang="en-US" sz="2000" dirty="0" smtClean="0"/>
            </a:br>
            <a:r>
              <a:rPr lang="en-US" sz="2000" dirty="0" smtClean="0"/>
              <a:t>IUE members joined with Martin Luther King Jr to demand equal rights for all in the March on Washington in 1963</a:t>
            </a:r>
            <a:endParaRPr lang="en-US" sz="2000" dirty="0"/>
          </a:p>
        </p:txBody>
      </p:sp>
    </p:spTree>
    <p:extLst>
      <p:ext uri="{BB962C8B-B14F-4D97-AF65-F5344CB8AC3E}">
        <p14:creationId xmlns:p14="http://schemas.microsoft.com/office/powerpoint/2010/main" val="2558635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Because We Fight</a:t>
            </a:r>
            <a:endParaRPr lang="en-US" b="1" dirty="0"/>
          </a:p>
        </p:txBody>
      </p:sp>
      <p:sp>
        <p:nvSpPr>
          <p:cNvPr id="3" name="Content Placeholder 2"/>
          <p:cNvSpPr>
            <a:spLocks noGrp="1"/>
          </p:cNvSpPr>
          <p:nvPr>
            <p:ph idx="1"/>
          </p:nvPr>
        </p:nvSpPr>
        <p:spPr/>
        <p:txBody>
          <a:bodyPr/>
          <a:lstStyle/>
          <a:p>
            <a:endParaRPr lang="en-US"/>
          </a:p>
        </p:txBody>
      </p:sp>
      <p:pic>
        <p:nvPicPr>
          <p:cNvPr id="3074" name="Picture 2" descr="Image result for reasons to thank a un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927" y="1673453"/>
            <a:ext cx="5726241" cy="506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520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92B3"/>
                </a:solidFill>
                <a:latin typeface="Arial" panose="020B0604020202020204" pitchFamily="34" charset="0"/>
                <a:cs typeface="Arial" panose="020B0604020202020204" pitchFamily="34" charset="0"/>
              </a:rPr>
              <a:t>Our work as the union today continues that fight.</a:t>
            </a:r>
            <a:br>
              <a:rPr lang="en-US" b="1" dirty="0">
                <a:solidFill>
                  <a:srgbClr val="0092B3"/>
                </a:solidFill>
                <a:latin typeface="Arial" panose="020B0604020202020204" pitchFamily="34" charset="0"/>
                <a:cs typeface="Arial" panose="020B0604020202020204" pitchFamily="34" charset="0"/>
              </a:rPr>
            </a:br>
            <a:endParaRPr lang="en-US" dirty="0"/>
          </a:p>
        </p:txBody>
      </p:sp>
      <p:pic>
        <p:nvPicPr>
          <p:cNvPr id="4" name="Picture 2" descr="https://scontent-a-iad.xx.fbcdn.net/hphotos-xfa1/t1.0-9/10334284_10152136511513111_8993673428270103168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62582" y="1248976"/>
            <a:ext cx="7302944"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5373" y="2131983"/>
            <a:ext cx="3507209" cy="341632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We join with other labor unions and organizations to fight for our rights.</a:t>
            </a:r>
            <a:br>
              <a:rPr lang="en-US" sz="2000" dirty="0" smtClean="0"/>
            </a:br>
            <a:endParaRPr lang="en-US" sz="2000" dirty="0" smtClean="0"/>
          </a:p>
          <a:p>
            <a:pPr marL="285750" indent="-285750">
              <a:buFont typeface="Arial" panose="020B0604020202020204" pitchFamily="34" charset="0"/>
              <a:buChar char="•"/>
            </a:pPr>
            <a:r>
              <a:rPr lang="en-US" sz="2000" dirty="0" smtClean="0"/>
              <a:t>This work is happening today across the country.</a:t>
            </a:r>
            <a:br>
              <a:rPr lang="en-US" sz="2000" dirty="0" smtClean="0"/>
            </a:br>
            <a:endParaRPr lang="en-US" sz="2000" dirty="0" smtClean="0"/>
          </a:p>
          <a:p>
            <a:pPr marL="285750" indent="-285750">
              <a:buFont typeface="Arial" panose="020B0604020202020204" pitchFamily="34" charset="0"/>
              <a:buChar char="•"/>
            </a:pPr>
            <a:r>
              <a:rPr lang="en-US" sz="2000" dirty="0" smtClean="0"/>
              <a:t>You are a part of this movement!</a:t>
            </a:r>
          </a:p>
          <a:p>
            <a:endParaRPr lang="en-US" dirty="0"/>
          </a:p>
          <a:p>
            <a:r>
              <a:rPr lang="en-US" dirty="0" smtClean="0"/>
              <a:t> </a:t>
            </a:r>
            <a:endParaRPr lang="en-US" dirty="0"/>
          </a:p>
        </p:txBody>
      </p:sp>
    </p:spTree>
    <p:extLst>
      <p:ext uri="{BB962C8B-B14F-4D97-AF65-F5344CB8AC3E}">
        <p14:creationId xmlns:p14="http://schemas.microsoft.com/office/powerpoint/2010/main" val="3570308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Political Action Fund </a:t>
            </a:r>
          </a:p>
        </p:txBody>
      </p:sp>
      <p:pic>
        <p:nvPicPr>
          <p:cNvPr id="5" name="Picture 4"/>
          <p:cNvPicPr>
            <a:picLocks noChangeAspect="1"/>
          </p:cNvPicPr>
          <p:nvPr/>
        </p:nvPicPr>
        <p:blipFill>
          <a:blip r:embed="rId2"/>
          <a:stretch>
            <a:fillRect/>
          </a:stretch>
        </p:blipFill>
        <p:spPr>
          <a:xfrm>
            <a:off x="7255476" y="1383956"/>
            <a:ext cx="3930535" cy="2535195"/>
          </a:xfrm>
          <a:prstGeom prst="rect">
            <a:avLst/>
          </a:prstGeom>
        </p:spPr>
      </p:pic>
      <p:sp>
        <p:nvSpPr>
          <p:cNvPr id="2" name="TextBox 1"/>
          <p:cNvSpPr txBox="1"/>
          <p:nvPr/>
        </p:nvSpPr>
        <p:spPr>
          <a:xfrm>
            <a:off x="156518" y="1937250"/>
            <a:ext cx="3888259"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Political Action Fund is our way to fight for our rights in the legislative arena.</a:t>
            </a:r>
            <a:br>
              <a:rPr lang="en-US" dirty="0" smtClean="0"/>
            </a:br>
            <a:endParaRPr lang="en-US" dirty="0" smtClean="0"/>
          </a:p>
          <a:p>
            <a:pPr marL="285750" indent="-285750">
              <a:buFont typeface="Arial" panose="020B0604020202020204" pitchFamily="34" charset="0"/>
              <a:buChar char="•"/>
            </a:pPr>
            <a:r>
              <a:rPr lang="en-US" dirty="0" smtClean="0"/>
              <a:t>IUE-CWA members contribute to the fund so we can fight against laws aimed at limiting our rights.</a:t>
            </a:r>
            <a:br>
              <a:rPr lang="en-US" dirty="0" smtClean="0"/>
            </a:br>
            <a:endParaRPr lang="en-US" dirty="0"/>
          </a:p>
          <a:p>
            <a:pPr marL="285750" indent="-285750">
              <a:buFont typeface="Arial" panose="020B0604020202020204" pitchFamily="34" charset="0"/>
              <a:buChar char="•"/>
            </a:pPr>
            <a:r>
              <a:rPr lang="en-US" dirty="0" smtClean="0"/>
              <a:t>Here are just a few examples:</a:t>
            </a:r>
          </a:p>
          <a:p>
            <a:pPr marL="742950" lvl="1" indent="-285750">
              <a:buFont typeface="Arial" panose="020B0604020202020204" pitchFamily="34" charset="0"/>
              <a:buChar char="•"/>
            </a:pPr>
            <a:r>
              <a:rPr lang="en-US" dirty="0" smtClean="0"/>
              <a:t>Fighting against bad trade laws that send our jobs overseas (we defeated the TPP).</a:t>
            </a:r>
          </a:p>
          <a:p>
            <a:pPr marL="742950" lvl="1" indent="-285750">
              <a:buFont typeface="Arial" panose="020B0604020202020204" pitchFamily="34" charset="0"/>
              <a:buChar char="•"/>
            </a:pPr>
            <a:r>
              <a:rPr lang="en-US" dirty="0" smtClean="0"/>
              <a:t>Fighting laws aimed at weakening unions and </a:t>
            </a:r>
            <a:r>
              <a:rPr lang="en-US" dirty="0" err="1" smtClean="0"/>
              <a:t>lowe</a:t>
            </a:r>
            <a:r>
              <a:rPr lang="en-US" dirty="0" smtClean="0"/>
              <a:t> our wages – “Right to Work”</a:t>
            </a:r>
          </a:p>
          <a:p>
            <a:pPr marL="742950" lvl="1" indent="-285750">
              <a:buFont typeface="Arial" panose="020B0604020202020204" pitchFamily="34" charset="0"/>
              <a:buChar char="•"/>
            </a:pPr>
            <a:r>
              <a:rPr lang="en-US" dirty="0" smtClean="0"/>
              <a:t>Fighting laws that weaken our safety protections on the job</a:t>
            </a:r>
          </a:p>
          <a:p>
            <a:pPr marL="742950" lvl="1" indent="-285750">
              <a:buFont typeface="Arial" panose="020B0604020202020204" pitchFamily="34" charset="0"/>
              <a:buChar char="•"/>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5612" y="2382793"/>
            <a:ext cx="2794172" cy="3725563"/>
          </a:xfrm>
          <a:prstGeom prst="rect">
            <a:avLst/>
          </a:prstGeom>
        </p:spPr>
      </p:pic>
      <p:sp>
        <p:nvSpPr>
          <p:cNvPr id="6" name="TextBox 5"/>
          <p:cNvSpPr txBox="1"/>
          <p:nvPr/>
        </p:nvSpPr>
        <p:spPr>
          <a:xfrm>
            <a:off x="7521146" y="4308389"/>
            <a:ext cx="3962400" cy="1200329"/>
          </a:xfrm>
          <a:prstGeom prst="rect">
            <a:avLst/>
          </a:prstGeom>
          <a:noFill/>
        </p:spPr>
        <p:txBody>
          <a:bodyPr wrap="square" rtlCol="0">
            <a:spAutoFit/>
          </a:bodyPr>
          <a:lstStyle/>
          <a:p>
            <a:r>
              <a:rPr lang="en-US" dirty="0" smtClean="0"/>
              <a:t>Many your fellow union members have already joined Political Action Fund.</a:t>
            </a:r>
            <a:br>
              <a:rPr lang="en-US" dirty="0" smtClean="0"/>
            </a:br>
            <a:endParaRPr lang="en-US" dirty="0" smtClean="0"/>
          </a:p>
          <a:p>
            <a:r>
              <a:rPr lang="en-US" dirty="0" smtClean="0"/>
              <a:t>You can join us today!</a:t>
            </a:r>
          </a:p>
        </p:txBody>
      </p:sp>
    </p:spTree>
    <p:extLst>
      <p:ext uri="{BB962C8B-B14F-4D97-AF65-F5344CB8AC3E}">
        <p14:creationId xmlns:p14="http://schemas.microsoft.com/office/powerpoint/2010/main" val="1227425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 name="Rectangle 2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32" name="Rectangle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shoji&#10;&#10;Description generated with high confiden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281" y="307731"/>
            <a:ext cx="5319435" cy="3997637"/>
          </a:xfrm>
          <a:prstGeom prst="rect">
            <a:avLst/>
          </a:prstGeom>
        </p:spPr>
      </p:pic>
      <p:pic>
        <p:nvPicPr>
          <p:cNvPr id="16" name="Content Placeholder 4" descr="A close up of a logo&#10;&#10;Description generated with very high confidence"/>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478910" y="307731"/>
            <a:ext cx="5330182" cy="3997637"/>
          </a:xfrm>
          <a:prstGeom prst="rect">
            <a:avLst/>
          </a:prstGeom>
        </p:spPr>
      </p:pic>
      <p:sp>
        <p:nvSpPr>
          <p:cNvPr id="2" name="Title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chemeClr val="bg1"/>
                </a:solidFill>
              </a:rPr>
              <a:t>Your Union</a:t>
            </a:r>
          </a:p>
        </p:txBody>
      </p:sp>
      <p:sp>
        <p:nvSpPr>
          <p:cNvPr id="3" name="Slide Number Placeholder 2">
            <a:extLst>
              <a:ext uri="{FF2B5EF4-FFF2-40B4-BE49-F238E27FC236}">
                <a16:creationId xmlns:a16="http://schemas.microsoft.com/office/drawing/2014/main" xmlns="" id="{C87EEB20-9AAA-4448-A675-224B71EC1A6F}"/>
              </a:ext>
            </a:extLst>
          </p:cNvPr>
          <p:cNvSpPr>
            <a:spLocks noGrp="1"/>
          </p:cNvSpPr>
          <p:nvPr>
            <p:ph type="sldNum" sz="quarter" idx="12"/>
          </p:nvPr>
        </p:nvSpPr>
        <p:spPr/>
        <p:txBody>
          <a:bodyPr/>
          <a:lstStyle/>
          <a:p>
            <a:fld id="{845ED4C9-889B-4969-87ED-EE8232ADCB15}" type="slidenum">
              <a:rPr lang="en-US" smtClean="0"/>
              <a:t>2</a:t>
            </a:fld>
            <a:endParaRPr lang="en-US" dirty="0"/>
          </a:p>
        </p:txBody>
      </p:sp>
    </p:spTree>
    <p:extLst>
      <p:ext uri="{BB962C8B-B14F-4D97-AF65-F5344CB8AC3E}">
        <p14:creationId xmlns:p14="http://schemas.microsoft.com/office/powerpoint/2010/main" val="3650655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03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7" name="Picture 6" descr="A picture containing text, shoji&#10;&#10;Description generated with high confiden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4060" y="4251958"/>
            <a:ext cx="2800197" cy="2104391"/>
          </a:xfrm>
          <a:prstGeom prst="rect">
            <a:avLst/>
          </a:prstGeom>
        </p:spPr>
      </p:pic>
      <p:pic>
        <p:nvPicPr>
          <p:cNvPr id="1026" name="Picture 2" descr="C:\Users\Local1140\AppData\Local\Microsoft\Windows\Temporary Internet Files\Content.IE5\JXXJ2VCR\question-marks22[1].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158971" y="321732"/>
            <a:ext cx="4454929" cy="3608493"/>
          </a:xfrm>
          <a:prstGeom prst="rect">
            <a:avLst/>
          </a:prstGeom>
          <a:noFill/>
          <a:extLst>
            <a:ext uri="{909E8E84-426E-40DD-AFC4-6F175D3DCCD1}">
              <a14:hiddenFill xmlns:a14="http://schemas.microsoft.com/office/drawing/2010/main">
                <a:solidFill>
                  <a:srgbClr val="FFFFFF"/>
                </a:solidFill>
              </a14:hiddenFill>
            </a:ext>
          </a:extLst>
        </p:spPr>
      </p:pic>
      <p:sp>
        <p:nvSpPr>
          <p:cNvPr id="78" name="Freeform 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0" name="Freeform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 name="Title 1"/>
          <p:cNvSpPr>
            <a:spLocks noGrp="1"/>
          </p:cNvSpPr>
          <p:nvPr>
            <p:ph type="title"/>
          </p:nvPr>
        </p:nvSpPr>
        <p:spPr>
          <a:xfrm>
            <a:off x="804672" y="2600324"/>
            <a:ext cx="4948428" cy="3371654"/>
          </a:xfrm>
        </p:spPr>
        <p:txBody>
          <a:bodyPr vert="horz" lIns="91440" tIns="45720" rIns="91440" bIns="45720" rtlCol="0" anchor="t">
            <a:normAutofit/>
          </a:bodyPr>
          <a:lstStyle/>
          <a:p>
            <a:pPr algn="ctr"/>
            <a:r>
              <a:rPr lang="en-US" sz="5400" b="1" dirty="0" smtClean="0">
                <a:solidFill>
                  <a:schemeClr val="bg1"/>
                </a:solidFill>
              </a:rPr>
              <a:t>Your Union: What </a:t>
            </a:r>
            <a:r>
              <a:rPr lang="en-US" sz="5400" b="1" dirty="0">
                <a:solidFill>
                  <a:schemeClr val="bg1"/>
                </a:solidFill>
              </a:rPr>
              <a:t>Role Can I Play?</a:t>
            </a:r>
          </a:p>
        </p:txBody>
      </p:sp>
      <p:sp>
        <p:nvSpPr>
          <p:cNvPr id="3" name="Slide Number Placeholder 2">
            <a:extLst>
              <a:ext uri="{FF2B5EF4-FFF2-40B4-BE49-F238E27FC236}">
                <a16:creationId xmlns:a16="http://schemas.microsoft.com/office/drawing/2014/main" xmlns="" id="{58E4C333-C43D-4F76-B12A-162CC5A35E53}"/>
              </a:ext>
            </a:extLst>
          </p:cNvPr>
          <p:cNvSpPr>
            <a:spLocks noGrp="1"/>
          </p:cNvSpPr>
          <p:nvPr>
            <p:ph type="sldNum" sz="quarter" idx="12"/>
          </p:nvPr>
        </p:nvSpPr>
        <p:spPr>
          <a:xfrm>
            <a:off x="10925174" y="6356350"/>
            <a:ext cx="428625" cy="365125"/>
          </a:xfrm>
        </p:spPr>
        <p:txBody>
          <a:bodyPr vert="horz" lIns="91440" tIns="45720" rIns="91440" bIns="45720" rtlCol="0" anchor="ctr">
            <a:normAutofit/>
          </a:bodyPr>
          <a:lstStyle/>
          <a:p>
            <a:pPr>
              <a:defRPr/>
            </a:pPr>
            <a:r>
              <a:rPr lang="en-US" dirty="0">
                <a:solidFill>
                  <a:schemeClr val="tx1">
                    <a:alpha val="80000"/>
                  </a:schemeClr>
                </a:solidFill>
              </a:rPr>
              <a:t>20</a:t>
            </a:r>
          </a:p>
        </p:txBody>
      </p:sp>
    </p:spTree>
    <p:extLst>
      <p:ext uri="{BB962C8B-B14F-4D97-AF65-F5344CB8AC3E}">
        <p14:creationId xmlns:p14="http://schemas.microsoft.com/office/powerpoint/2010/main" val="952122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811D7A-666B-4A2D-9FC3-520AFACCB7F0}"/>
              </a:ext>
            </a:extLst>
          </p:cNvPr>
          <p:cNvSpPr>
            <a:spLocks noGrp="1"/>
          </p:cNvSpPr>
          <p:nvPr>
            <p:ph type="title"/>
          </p:nvPr>
        </p:nvSpPr>
        <p:spPr/>
        <p:txBody>
          <a:bodyPr/>
          <a:lstStyle/>
          <a:p>
            <a:pPr algn="ctr"/>
            <a:r>
              <a:rPr lang="en-US" b="1" dirty="0">
                <a:solidFill>
                  <a:schemeClr val="bg1"/>
                </a:solidFill>
              </a:rPr>
              <a:t>Why Should You </a:t>
            </a:r>
            <a:r>
              <a:rPr lang="en-US" b="1" dirty="0" smtClean="0">
                <a:solidFill>
                  <a:schemeClr val="bg1"/>
                </a:solidFill>
              </a:rPr>
              <a:t>Join </a:t>
            </a:r>
            <a:r>
              <a:rPr lang="en-US" b="1" dirty="0">
                <a:solidFill>
                  <a:schemeClr val="bg1"/>
                </a:solidFill>
              </a:rPr>
              <a:t>Your Local Union</a:t>
            </a:r>
          </a:p>
        </p:txBody>
      </p:sp>
      <p:sp>
        <p:nvSpPr>
          <p:cNvPr id="3" name="Content Placeholder 2">
            <a:extLst>
              <a:ext uri="{FF2B5EF4-FFF2-40B4-BE49-F238E27FC236}">
                <a16:creationId xmlns:a16="http://schemas.microsoft.com/office/drawing/2014/main" xmlns="" id="{7A3C9F19-DB76-4E23-A50C-AD38EA98E665}"/>
              </a:ext>
            </a:extLst>
          </p:cNvPr>
          <p:cNvSpPr>
            <a:spLocks noGrp="1"/>
          </p:cNvSpPr>
          <p:nvPr>
            <p:ph idx="1"/>
          </p:nvPr>
        </p:nvSpPr>
        <p:spPr/>
        <p:txBody>
          <a:bodyPr>
            <a:normAutofit fontScale="92500" lnSpcReduction="20000"/>
          </a:bodyPr>
          <a:lstStyle/>
          <a:p>
            <a:r>
              <a:rPr lang="en-US" dirty="0">
                <a:solidFill>
                  <a:schemeClr val="bg1"/>
                </a:solidFill>
              </a:rPr>
              <a:t>Solidarity</a:t>
            </a:r>
          </a:p>
          <a:p>
            <a:pPr lvl="1"/>
            <a:r>
              <a:rPr lang="en-US" dirty="0">
                <a:solidFill>
                  <a:schemeClr val="bg1"/>
                </a:solidFill>
              </a:rPr>
              <a:t>When management doesn’t think we will stick together, they do not take us seriously at the bargaining table, in grievances, or in any other confrontation that ensures fairness and dignity at work.</a:t>
            </a:r>
          </a:p>
          <a:p>
            <a:pPr lvl="1"/>
            <a:r>
              <a:rPr lang="en-US" dirty="0">
                <a:solidFill>
                  <a:schemeClr val="bg1"/>
                </a:solidFill>
              </a:rPr>
              <a:t>When we stand together, have 100% membership, and demonstrate the power of that solidarity, the union asserts its equal role in the process of setting the rules, procedures, and conditions of our employment.</a:t>
            </a:r>
          </a:p>
          <a:p>
            <a:r>
              <a:rPr lang="en-US" dirty="0">
                <a:solidFill>
                  <a:schemeClr val="bg1"/>
                </a:solidFill>
              </a:rPr>
              <a:t>Power</a:t>
            </a:r>
          </a:p>
          <a:p>
            <a:pPr lvl="1"/>
            <a:r>
              <a:rPr lang="en-US" dirty="0">
                <a:solidFill>
                  <a:schemeClr val="bg1"/>
                </a:solidFill>
              </a:rPr>
              <a:t>The more members we have, the better we can serve each other and our community.</a:t>
            </a:r>
          </a:p>
          <a:p>
            <a:pPr lvl="1"/>
            <a:r>
              <a:rPr lang="en-US" dirty="0">
                <a:solidFill>
                  <a:schemeClr val="bg1"/>
                </a:solidFill>
              </a:rPr>
              <a:t>When we have political power, we have the power to change society and politics in a way that favors working families.</a:t>
            </a:r>
          </a:p>
          <a:p>
            <a:pPr lvl="1"/>
            <a:r>
              <a:rPr lang="en-US" dirty="0">
                <a:solidFill>
                  <a:schemeClr val="bg1"/>
                </a:solidFill>
              </a:rPr>
              <a:t>When management believes that we are capable of taking everyone out on strike, they are much more likely to give us what we ask for at the bargaining table.</a:t>
            </a:r>
          </a:p>
          <a:p>
            <a:pPr lvl="1"/>
            <a:endParaRPr lang="en-US" dirty="0"/>
          </a:p>
        </p:txBody>
      </p:sp>
      <p:sp>
        <p:nvSpPr>
          <p:cNvPr id="4" name="Slide Number Placeholder 3">
            <a:extLst>
              <a:ext uri="{FF2B5EF4-FFF2-40B4-BE49-F238E27FC236}">
                <a16:creationId xmlns:a16="http://schemas.microsoft.com/office/drawing/2014/main" xmlns="" id="{A32F8AA3-8E37-4E58-A703-1687368BAE9A}"/>
              </a:ext>
            </a:extLst>
          </p:cNvPr>
          <p:cNvSpPr>
            <a:spLocks noGrp="1"/>
          </p:cNvSpPr>
          <p:nvPr>
            <p:ph type="sldNum" sz="quarter" idx="12"/>
          </p:nvPr>
        </p:nvSpPr>
        <p:spPr/>
        <p:txBody>
          <a:bodyPr/>
          <a:lstStyle/>
          <a:p>
            <a:fld id="{845ED4C9-889B-4969-87ED-EE8232ADCB15}" type="slidenum">
              <a:rPr lang="en-US" smtClean="0"/>
              <a:t>21</a:t>
            </a:fld>
            <a:endParaRPr lang="en-US"/>
          </a:p>
        </p:txBody>
      </p:sp>
    </p:spTree>
    <p:extLst>
      <p:ext uri="{BB962C8B-B14F-4D97-AF65-F5344CB8AC3E}">
        <p14:creationId xmlns:p14="http://schemas.microsoft.com/office/powerpoint/2010/main" val="3522598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B4426B50-172A-4D39-9D0F-FFD70F04FCC8}"/>
              </a:ext>
            </a:extLst>
          </p:cNvPr>
          <p:cNvSpPr>
            <a:spLocks noGrp="1"/>
          </p:cNvSpPr>
          <p:nvPr>
            <p:ph type="title"/>
          </p:nvPr>
        </p:nvSpPr>
        <p:spPr>
          <a:xfrm>
            <a:off x="833002" y="365125"/>
            <a:ext cx="10520702" cy="1325563"/>
          </a:xfrm>
        </p:spPr>
        <p:txBody>
          <a:bodyPr>
            <a:normAutofit/>
          </a:bodyPr>
          <a:lstStyle/>
          <a:p>
            <a:pPr algn="ctr"/>
            <a:r>
              <a:rPr lang="en-US" sz="5400" b="1" dirty="0" smtClean="0"/>
              <a:t>Our </a:t>
            </a:r>
            <a:r>
              <a:rPr lang="en-US" sz="5400" b="1" dirty="0" smtClean="0"/>
              <a:t>Union gives us </a:t>
            </a:r>
            <a:r>
              <a:rPr lang="en-US" sz="5400" b="1" dirty="0" smtClean="0"/>
              <a:t>Power</a:t>
            </a:r>
            <a:endParaRPr lang="en-US" sz="5400" b="1" dirty="0"/>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3300658095"/>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D19CFC8A-EE00-4760-B204-A6712F7FA789}"/>
              </a:ext>
            </a:extLst>
          </p:cNvPr>
          <p:cNvSpPr>
            <a:spLocks noGrp="1"/>
          </p:cNvSpPr>
          <p:nvPr>
            <p:ph type="sldNum" sz="quarter" idx="12"/>
          </p:nvPr>
        </p:nvSpPr>
        <p:spPr>
          <a:xfrm>
            <a:off x="8610600" y="6356350"/>
            <a:ext cx="2743200" cy="365125"/>
          </a:xfrm>
        </p:spPr>
        <p:txBody>
          <a:bodyPr anchor="ctr">
            <a:normAutofit/>
          </a:bodyPr>
          <a:lstStyle/>
          <a:p>
            <a:fld id="{845ED4C9-889B-4969-87ED-EE8232ADCB15}" type="slidenum">
              <a:rPr lang="en-US">
                <a:solidFill>
                  <a:schemeClr val="tx1">
                    <a:alpha val="80000"/>
                  </a:schemeClr>
                </a:solidFill>
              </a:rPr>
              <a:pPr/>
              <a:t>22</a:t>
            </a:fld>
            <a:endParaRPr lang="en-US">
              <a:solidFill>
                <a:schemeClr val="tx1">
                  <a:alpha val="80000"/>
                </a:schemeClr>
              </a:solidFill>
            </a:endParaRPr>
          </a:p>
        </p:txBody>
      </p:sp>
      <p:pic>
        <p:nvPicPr>
          <p:cNvPr id="9" name="Picture 8">
            <a:extLst>
              <a:ext uri="{FF2B5EF4-FFF2-40B4-BE49-F238E27FC236}">
                <a16:creationId xmlns:a16="http://schemas.microsoft.com/office/drawing/2014/main" xmlns="" id="{F8379E22-A361-42F0-AF92-0AC541BCBB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9276"/>
            <a:ext cx="1368108" cy="1030513"/>
          </a:xfrm>
          <a:prstGeom prst="rect">
            <a:avLst/>
          </a:prstGeom>
        </p:spPr>
      </p:pic>
    </p:spTree>
    <p:extLst>
      <p:ext uri="{BB962C8B-B14F-4D97-AF65-F5344CB8AC3E}">
        <p14:creationId xmlns:p14="http://schemas.microsoft.com/office/powerpoint/2010/main" val="262899240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7" name="Rectangle 16">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47215"/>
            <a:ext cx="1474677" cy="1110785"/>
          </a:xfrm>
          <a:prstGeom prst="rect">
            <a:avLst/>
          </a:prstGeom>
        </p:spPr>
      </p:pic>
      <p:sp>
        <p:nvSpPr>
          <p:cNvPr id="2" name="Title 1"/>
          <p:cNvSpPr>
            <a:spLocks noGrp="1"/>
          </p:cNvSpPr>
          <p:nvPr>
            <p:ph type="title"/>
          </p:nvPr>
        </p:nvSpPr>
        <p:spPr>
          <a:xfrm>
            <a:off x="1456490" y="1608667"/>
            <a:ext cx="3197806" cy="4491015"/>
          </a:xfrm>
        </p:spPr>
        <p:txBody>
          <a:bodyPr anchor="t">
            <a:normAutofit/>
          </a:bodyPr>
          <a:lstStyle/>
          <a:p>
            <a:pPr algn="r"/>
            <a:r>
              <a:rPr lang="en-US" sz="4000" b="1" dirty="0">
                <a:solidFill>
                  <a:srgbClr val="FFFFFF"/>
                </a:solidFill>
                <a:latin typeface="+mn-lt"/>
              </a:rPr>
              <a:t/>
            </a:r>
            <a:br>
              <a:rPr lang="en-US" sz="4000" b="1" dirty="0">
                <a:solidFill>
                  <a:srgbClr val="FFFFFF"/>
                </a:solidFill>
                <a:latin typeface="+mn-lt"/>
              </a:rPr>
            </a:br>
            <a:r>
              <a:rPr lang="en-US" sz="4000" b="1" dirty="0">
                <a:solidFill>
                  <a:srgbClr val="FFFFFF"/>
                </a:solidFill>
                <a:latin typeface="+mn-lt"/>
              </a:rPr>
              <a:t>Activism</a:t>
            </a:r>
          </a:p>
        </p:txBody>
      </p:sp>
      <p:sp>
        <p:nvSpPr>
          <p:cNvPr id="3" name="Content Placeholder 2"/>
          <p:cNvSpPr>
            <a:spLocks noGrp="1"/>
          </p:cNvSpPr>
          <p:nvPr>
            <p:ph idx="1"/>
          </p:nvPr>
        </p:nvSpPr>
        <p:spPr>
          <a:xfrm>
            <a:off x="4976029" y="1608667"/>
            <a:ext cx="6291241" cy="4491015"/>
          </a:xfrm>
        </p:spPr>
        <p:txBody>
          <a:bodyPr>
            <a:normAutofit fontScale="62500" lnSpcReduction="20000"/>
          </a:bodyPr>
          <a:lstStyle/>
          <a:p>
            <a:endParaRPr lang="en-US" sz="3200" dirty="0">
              <a:solidFill>
                <a:srgbClr val="FFFFFF"/>
              </a:solidFill>
            </a:endParaRPr>
          </a:p>
          <a:p>
            <a:r>
              <a:rPr lang="en-US" sz="3200" dirty="0">
                <a:solidFill>
                  <a:srgbClr val="FFFFFF"/>
                </a:solidFill>
              </a:rPr>
              <a:t>As a member, you have the opportunity to impact the lives of you and your coworkers.</a:t>
            </a:r>
          </a:p>
          <a:p>
            <a:endParaRPr lang="en-US" sz="3200" dirty="0">
              <a:solidFill>
                <a:srgbClr val="FFFFFF"/>
              </a:solidFill>
            </a:endParaRPr>
          </a:p>
          <a:p>
            <a:r>
              <a:rPr lang="en-US" sz="3200" dirty="0" smtClean="0"/>
              <a:t>Ways to get involved:</a:t>
            </a:r>
          </a:p>
          <a:p>
            <a:pPr lvl="1"/>
            <a:r>
              <a:rPr lang="en-US" dirty="0" smtClean="0"/>
              <a:t>Attend Member meetings</a:t>
            </a:r>
          </a:p>
          <a:p>
            <a:pPr lvl="1"/>
            <a:r>
              <a:rPr lang="en-US" sz="3200" dirty="0" smtClean="0"/>
              <a:t>Wear </a:t>
            </a:r>
            <a:r>
              <a:rPr lang="en-US" sz="3200" dirty="0"/>
              <a:t>your union </a:t>
            </a:r>
            <a:r>
              <a:rPr lang="en-US" sz="3200" dirty="0" err="1" smtClean="0"/>
              <a:t>tshirt</a:t>
            </a:r>
            <a:r>
              <a:rPr lang="en-US" sz="3200" dirty="0" smtClean="0"/>
              <a:t>/pin</a:t>
            </a:r>
          </a:p>
          <a:p>
            <a:pPr lvl="1"/>
            <a:r>
              <a:rPr lang="en-US" sz="3200" dirty="0" smtClean="0"/>
              <a:t>Be </a:t>
            </a:r>
            <a:r>
              <a:rPr lang="en-US" sz="3200" dirty="0"/>
              <a:t>a part of our mobilization team – sign up </a:t>
            </a:r>
            <a:r>
              <a:rPr lang="en-US" sz="3200" dirty="0" smtClean="0"/>
              <a:t>today</a:t>
            </a:r>
          </a:p>
          <a:p>
            <a:pPr lvl="1"/>
            <a:r>
              <a:rPr lang="en-US" sz="3200" dirty="0" smtClean="0"/>
              <a:t>Join </a:t>
            </a:r>
            <a:r>
              <a:rPr lang="en-US" sz="3200" dirty="0"/>
              <a:t>one of our local committees (charity, women’s, political) – sign up </a:t>
            </a:r>
            <a:r>
              <a:rPr lang="en-US" sz="3200" dirty="0" smtClean="0"/>
              <a:t>today</a:t>
            </a:r>
          </a:p>
          <a:p>
            <a:pPr lvl="1"/>
            <a:r>
              <a:rPr lang="en-US" sz="3200" dirty="0" smtClean="0"/>
              <a:t>Be </a:t>
            </a:r>
            <a:r>
              <a:rPr lang="en-US" sz="3200" dirty="0"/>
              <a:t>a voice – if you have a concern, voice it, don’t stay silent.  Chances are, other people may share your </a:t>
            </a:r>
            <a:r>
              <a:rPr lang="en-US" sz="3200" dirty="0" smtClean="0"/>
              <a:t>concern.</a:t>
            </a:r>
          </a:p>
          <a:p>
            <a:pPr lvl="1"/>
            <a:r>
              <a:rPr lang="en-US" sz="3200" dirty="0" smtClean="0"/>
              <a:t>Join </a:t>
            </a:r>
            <a:r>
              <a:rPr lang="en-US" sz="3200" dirty="0"/>
              <a:t>the Political Action Fund </a:t>
            </a:r>
            <a:r>
              <a:rPr lang="en-US" sz="3200" dirty="0" smtClean="0"/>
              <a:t>today.</a:t>
            </a:r>
          </a:p>
          <a:p>
            <a:pPr lvl="1"/>
            <a:r>
              <a:rPr lang="en-US" sz="3200" dirty="0" smtClean="0"/>
              <a:t>Write </a:t>
            </a:r>
            <a:r>
              <a:rPr lang="en-US" sz="3200" dirty="0"/>
              <a:t>a letter, make a phone call to your </a:t>
            </a:r>
            <a:r>
              <a:rPr lang="en-US" sz="3200" dirty="0" smtClean="0"/>
              <a:t>senator about important political fights your union </a:t>
            </a:r>
            <a:r>
              <a:rPr lang="en-US" sz="3200" smtClean="0"/>
              <a:t>is involved in.</a:t>
            </a:r>
            <a:endParaRPr lang="en-US" sz="3200" dirty="0"/>
          </a:p>
          <a:p>
            <a:endParaRPr lang="en-US" sz="3200" dirty="0">
              <a:solidFill>
                <a:srgbClr val="FFFFFF"/>
              </a:solidFill>
            </a:endParaRPr>
          </a:p>
        </p:txBody>
      </p:sp>
      <p:sp>
        <p:nvSpPr>
          <p:cNvPr id="4" name="Slide Number Placeholder 3">
            <a:extLst>
              <a:ext uri="{FF2B5EF4-FFF2-40B4-BE49-F238E27FC236}">
                <a16:creationId xmlns:a16="http://schemas.microsoft.com/office/drawing/2014/main" xmlns="" id="{5ECE2ABD-F7A1-49A1-9290-E69B7B99FC63}"/>
              </a:ext>
            </a:extLst>
          </p:cNvPr>
          <p:cNvSpPr>
            <a:spLocks noGrp="1"/>
          </p:cNvSpPr>
          <p:nvPr>
            <p:ph type="sldNum" sz="quarter" idx="12"/>
          </p:nvPr>
        </p:nvSpPr>
        <p:spPr>
          <a:xfrm>
            <a:off x="10729398" y="6296279"/>
            <a:ext cx="624401" cy="365125"/>
          </a:xfrm>
        </p:spPr>
        <p:txBody>
          <a:bodyPr>
            <a:normAutofit/>
          </a:bodyPr>
          <a:lstStyle/>
          <a:p>
            <a:pPr algn="l"/>
            <a:fld id="{845ED4C9-889B-4969-87ED-EE8232ADCB15}" type="slidenum">
              <a:rPr lang="en-US" sz="1050">
                <a:solidFill>
                  <a:srgbClr val="FFFFFF">
                    <a:alpha val="70000"/>
                  </a:srgbClr>
                </a:solidFill>
              </a:rPr>
              <a:pPr algn="l"/>
              <a:t>23</a:t>
            </a:fld>
            <a:endParaRPr lang="en-US" sz="1050">
              <a:solidFill>
                <a:srgbClr val="FFFFFF">
                  <a:alpha val="70000"/>
                </a:srgbClr>
              </a:solidFill>
            </a:endParaRPr>
          </a:p>
        </p:txBody>
      </p:sp>
    </p:spTree>
    <p:extLst>
      <p:ext uri="{BB962C8B-B14F-4D97-AF65-F5344CB8AC3E}">
        <p14:creationId xmlns:p14="http://schemas.microsoft.com/office/powerpoint/2010/main" val="1973254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6" name="Rectangle 15">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4" name="Picture 3">
            <a:extLst>
              <a:ext uri="{FF2B5EF4-FFF2-40B4-BE49-F238E27FC236}">
                <a16:creationId xmlns:a16="http://schemas.microsoft.com/office/drawing/2014/main" xmlns="" id="{7C8A636D-C640-4F3B-BB03-FB889F1407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44121" cy="1111753"/>
          </a:xfrm>
          <a:prstGeom prst="rect">
            <a:avLst/>
          </a:prstGeom>
        </p:spPr>
      </p:pic>
      <p:sp>
        <p:nvSpPr>
          <p:cNvPr id="2" name="Title 1">
            <a:extLst>
              <a:ext uri="{FF2B5EF4-FFF2-40B4-BE49-F238E27FC236}">
                <a16:creationId xmlns:a16="http://schemas.microsoft.com/office/drawing/2014/main" xmlns="" id="{AAB6C49E-C84F-40BD-8CFD-5462AE08C00B}"/>
              </a:ext>
            </a:extLst>
          </p:cNvPr>
          <p:cNvSpPr>
            <a:spLocks noGrp="1"/>
          </p:cNvSpPr>
          <p:nvPr>
            <p:ph type="title"/>
          </p:nvPr>
        </p:nvSpPr>
        <p:spPr>
          <a:xfrm>
            <a:off x="1776173" y="1608667"/>
            <a:ext cx="2556390" cy="4491015"/>
          </a:xfrm>
        </p:spPr>
        <p:txBody>
          <a:bodyPr anchor="t">
            <a:normAutofit/>
          </a:bodyPr>
          <a:lstStyle/>
          <a:p>
            <a:pPr algn="ctr"/>
            <a:r>
              <a:rPr lang="en-US" dirty="0">
                <a:solidFill>
                  <a:srgbClr val="FFFFFF"/>
                </a:solidFill>
              </a:rPr>
              <a:t>What Is A Union?</a:t>
            </a:r>
            <a:br>
              <a:rPr lang="en-US"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xmlns="" id="{9AE60E0B-DA73-4B81-976E-7E227B38F16A}"/>
              </a:ext>
            </a:extLst>
          </p:cNvPr>
          <p:cNvSpPr>
            <a:spLocks noGrp="1"/>
          </p:cNvSpPr>
          <p:nvPr>
            <p:ph idx="1"/>
          </p:nvPr>
        </p:nvSpPr>
        <p:spPr>
          <a:xfrm>
            <a:off x="4976029" y="1608667"/>
            <a:ext cx="6291241" cy="4491015"/>
          </a:xfrm>
        </p:spPr>
        <p:txBody>
          <a:bodyPr>
            <a:normAutofit/>
          </a:bodyPr>
          <a:lstStyle/>
          <a:p>
            <a:endParaRPr lang="en-US" sz="3600" dirty="0">
              <a:solidFill>
                <a:srgbClr val="FFFFFF"/>
              </a:solidFill>
            </a:endParaRPr>
          </a:p>
          <a:p>
            <a:r>
              <a:rPr lang="en-US" sz="3600" dirty="0">
                <a:solidFill>
                  <a:srgbClr val="FFFFFF"/>
                </a:solidFill>
              </a:rPr>
              <a:t>A union is a democratic organization in which workers harness their collective power fight for fair wages, benefits, and working conditions.</a:t>
            </a:r>
          </a:p>
        </p:txBody>
      </p:sp>
      <p:sp>
        <p:nvSpPr>
          <p:cNvPr id="6" name="Slide Number Placeholder 5">
            <a:extLst>
              <a:ext uri="{FF2B5EF4-FFF2-40B4-BE49-F238E27FC236}">
                <a16:creationId xmlns:a16="http://schemas.microsoft.com/office/drawing/2014/main" xmlns="" id="{ED1C54E4-73D9-44AA-9D1A-46C100AABCA3}"/>
              </a:ext>
            </a:extLst>
          </p:cNvPr>
          <p:cNvSpPr>
            <a:spLocks noGrp="1"/>
          </p:cNvSpPr>
          <p:nvPr>
            <p:ph type="sldNum" sz="quarter" idx="12"/>
          </p:nvPr>
        </p:nvSpPr>
        <p:spPr/>
        <p:txBody>
          <a:bodyPr/>
          <a:lstStyle/>
          <a:p>
            <a:fld id="{845ED4C9-889B-4969-87ED-EE8232ADCB15}" type="slidenum">
              <a:rPr lang="en-US" smtClean="0"/>
              <a:t>3</a:t>
            </a:fld>
            <a:endParaRPr lang="en-US" dirty="0"/>
          </a:p>
        </p:txBody>
      </p:sp>
    </p:spTree>
    <p:extLst>
      <p:ext uri="{BB962C8B-B14F-4D97-AF65-F5344CB8AC3E}">
        <p14:creationId xmlns:p14="http://schemas.microsoft.com/office/powerpoint/2010/main" val="142690793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Power of Your Union</a:t>
            </a:r>
            <a:endParaRPr lang="en-US" b="1" dirty="0"/>
          </a:p>
        </p:txBody>
      </p:sp>
      <p:sp>
        <p:nvSpPr>
          <p:cNvPr id="3" name="Content Placeholder 2"/>
          <p:cNvSpPr>
            <a:spLocks noGrp="1"/>
          </p:cNvSpPr>
          <p:nvPr>
            <p:ph idx="1"/>
          </p:nvPr>
        </p:nvSpPr>
        <p:spPr/>
        <p:txBody>
          <a:bodyPr/>
          <a:lstStyle/>
          <a:p>
            <a:r>
              <a:rPr lang="en-US" dirty="0" smtClean="0"/>
              <a:t>Your union is here as a way for to you join in and protect your rights, and the rights of your co-workers on the job.</a:t>
            </a:r>
          </a:p>
          <a:p>
            <a:r>
              <a:rPr lang="en-US" dirty="0" smtClean="0"/>
              <a:t>Years ago, workers at this facility came together and voted to form a union, so they could fight for: safety on the job, fair wages, fair treatment, benefits, etc.</a:t>
            </a:r>
          </a:p>
          <a:p>
            <a:r>
              <a:rPr lang="en-US" dirty="0" smtClean="0"/>
              <a:t>Our work as the union continues today.  All the wages and benefits we have are at risk if we don’t stand together.</a:t>
            </a:r>
          </a:p>
          <a:p>
            <a:r>
              <a:rPr lang="en-US" dirty="0" smtClean="0"/>
              <a:t>Our union is only as strong as our members.</a:t>
            </a:r>
          </a:p>
          <a:p>
            <a:r>
              <a:rPr lang="en-US" dirty="0" smtClean="0"/>
              <a:t>We need </a:t>
            </a:r>
            <a:r>
              <a:rPr lang="en-US" u="sng" dirty="0" smtClean="0"/>
              <a:t>everyone</a:t>
            </a:r>
            <a:r>
              <a:rPr lang="en-US" dirty="0" smtClean="0"/>
              <a:t> to be a part of it.</a:t>
            </a:r>
            <a:endParaRPr lang="en-US" dirty="0"/>
          </a:p>
        </p:txBody>
      </p:sp>
    </p:spTree>
    <p:extLst>
      <p:ext uri="{BB962C8B-B14F-4D97-AF65-F5344CB8AC3E}">
        <p14:creationId xmlns:p14="http://schemas.microsoft.com/office/powerpoint/2010/main" val="281591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7323" y="72576"/>
            <a:ext cx="1368108" cy="1030513"/>
          </a:xfrm>
          <a:prstGeom prst="rect">
            <a:avLst/>
          </a:prstGeom>
        </p:spPr>
      </p:pic>
      <p:sp>
        <p:nvSpPr>
          <p:cNvPr id="2" name="Title 1"/>
          <p:cNvSpPr>
            <a:spLocks noGrp="1"/>
          </p:cNvSpPr>
          <p:nvPr>
            <p:ph type="title"/>
          </p:nvPr>
        </p:nvSpPr>
        <p:spPr>
          <a:xfrm>
            <a:off x="833002" y="365125"/>
            <a:ext cx="10520702" cy="1325563"/>
          </a:xfrm>
        </p:spPr>
        <p:txBody>
          <a:bodyPr>
            <a:normAutofit/>
          </a:bodyPr>
          <a:lstStyle/>
          <a:p>
            <a:r>
              <a:rPr lang="en-US" dirty="0"/>
              <a:t>What does that look like?</a:t>
            </a:r>
          </a:p>
        </p:txBody>
      </p:sp>
      <p:sp>
        <p:nvSpPr>
          <p:cNvPr id="3" name="Content Placeholder 2"/>
          <p:cNvSpPr>
            <a:spLocks noGrp="1"/>
          </p:cNvSpPr>
          <p:nvPr>
            <p:ph idx="1"/>
          </p:nvPr>
        </p:nvSpPr>
        <p:spPr>
          <a:xfrm>
            <a:off x="838201" y="2022601"/>
            <a:ext cx="10515598" cy="4154361"/>
          </a:xfrm>
        </p:spPr>
        <p:txBody>
          <a:bodyPr>
            <a:normAutofit/>
          </a:bodyPr>
          <a:lstStyle/>
          <a:p>
            <a:pPr marL="0" indent="0">
              <a:buNone/>
            </a:pPr>
            <a:r>
              <a:rPr lang="en-US" b="1" i="1" dirty="0"/>
              <a:t>Unions are at their best when members are unified in the fight for:</a:t>
            </a:r>
          </a:p>
          <a:p>
            <a:pPr marL="0" indent="0">
              <a:buNone/>
            </a:pPr>
            <a:endParaRPr lang="en-US" dirty="0"/>
          </a:p>
          <a:p>
            <a:pPr marL="514350" indent="-514350">
              <a:buFont typeface="+mj-lt"/>
              <a:buAutoNum type="arabicPeriod"/>
            </a:pPr>
            <a:r>
              <a:rPr lang="en-US" dirty="0"/>
              <a:t>A strong collective bargaining agreement</a:t>
            </a:r>
          </a:p>
          <a:p>
            <a:pPr marL="514350" indent="-514350">
              <a:buFont typeface="+mj-lt"/>
              <a:buAutoNum type="arabicPeriod"/>
            </a:pPr>
            <a:r>
              <a:rPr lang="en-US" dirty="0"/>
              <a:t>Grievances and arbitrations for members who have been wronged</a:t>
            </a:r>
          </a:p>
          <a:p>
            <a:pPr marL="514350" indent="-514350">
              <a:buFont typeface="+mj-lt"/>
              <a:buAutoNum type="arabicPeriod"/>
            </a:pPr>
            <a:r>
              <a:rPr lang="en-US" dirty="0"/>
              <a:t>Dignity in the workplace</a:t>
            </a:r>
          </a:p>
          <a:p>
            <a:pPr marL="514350" indent="-514350">
              <a:buFont typeface="+mj-lt"/>
              <a:buAutoNum type="arabicPeriod"/>
            </a:pPr>
            <a:r>
              <a:rPr lang="en-US" dirty="0"/>
              <a:t>Political power to force our elected officials to enact pro-worker and pro-working family legislation</a:t>
            </a:r>
          </a:p>
        </p:txBody>
      </p:sp>
      <p:sp>
        <p:nvSpPr>
          <p:cNvPr id="5" name="Slide Number Placeholder 4">
            <a:extLst>
              <a:ext uri="{FF2B5EF4-FFF2-40B4-BE49-F238E27FC236}">
                <a16:creationId xmlns:a16="http://schemas.microsoft.com/office/drawing/2014/main" xmlns="" id="{EF5A9A27-217D-495B-B9F7-6DBB25D88522}"/>
              </a:ext>
            </a:extLst>
          </p:cNvPr>
          <p:cNvSpPr>
            <a:spLocks noGrp="1"/>
          </p:cNvSpPr>
          <p:nvPr>
            <p:ph type="sldNum" sz="quarter" idx="12"/>
          </p:nvPr>
        </p:nvSpPr>
        <p:spPr>
          <a:xfrm>
            <a:off x="8610600" y="6356350"/>
            <a:ext cx="2743200" cy="365125"/>
          </a:xfrm>
        </p:spPr>
        <p:txBody>
          <a:bodyPr anchor="ctr">
            <a:normAutofit/>
          </a:bodyPr>
          <a:lstStyle/>
          <a:p>
            <a:fld id="{23B23F39-9765-4245-9E92-361EE67BF0CD}" type="slidenum">
              <a:rPr lang="en-US" smtClean="0">
                <a:solidFill>
                  <a:schemeClr val="tx1">
                    <a:alpha val="80000"/>
                  </a:schemeClr>
                </a:solidFill>
              </a:rPr>
              <a:t>5</a:t>
            </a:fld>
            <a:endParaRPr lang="en-US" dirty="0">
              <a:solidFill>
                <a:schemeClr val="tx1">
                  <a:alpha val="80000"/>
                </a:schemeClr>
              </a:solidFill>
            </a:endParaRPr>
          </a:p>
        </p:txBody>
      </p:sp>
    </p:spTree>
    <p:extLst>
      <p:ext uri="{BB962C8B-B14F-4D97-AF65-F5344CB8AC3E}">
        <p14:creationId xmlns:p14="http://schemas.microsoft.com/office/powerpoint/2010/main" val="312632737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474676" cy="1110784"/>
          </a:xfrm>
          <a:prstGeom prst="rect">
            <a:avLst/>
          </a:prstGeom>
        </p:spPr>
      </p:pic>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dirty="0"/>
              <a:t>Some Definitions</a:t>
            </a:r>
          </a:p>
        </p:txBody>
      </p:sp>
      <p:sp>
        <p:nvSpPr>
          <p:cNvPr id="3" name="Content Placeholder 2"/>
          <p:cNvSpPr>
            <a:spLocks noGrp="1"/>
          </p:cNvSpPr>
          <p:nvPr>
            <p:ph idx="1"/>
          </p:nvPr>
        </p:nvSpPr>
        <p:spPr>
          <a:xfrm>
            <a:off x="6049182" y="802638"/>
            <a:ext cx="5408696" cy="5252722"/>
          </a:xfrm>
        </p:spPr>
        <p:txBody>
          <a:bodyPr anchor="ctr">
            <a:normAutofit lnSpcReduction="10000"/>
          </a:bodyPr>
          <a:lstStyle/>
          <a:p>
            <a:r>
              <a:rPr lang="en-US" dirty="0">
                <a:solidFill>
                  <a:schemeClr val="bg1"/>
                </a:solidFill>
              </a:rPr>
              <a:t>Collective Bargaining Agreement (CBA):  A legally binding contract negotiated between management and union officials.</a:t>
            </a:r>
          </a:p>
          <a:p>
            <a:r>
              <a:rPr lang="en-US" dirty="0">
                <a:solidFill>
                  <a:schemeClr val="bg1"/>
                </a:solidFill>
              </a:rPr>
              <a:t>Grievance:  A process, guaranteed in the CBA to protect workers from management violations or misinterpretation of the agreement.</a:t>
            </a:r>
          </a:p>
          <a:p>
            <a:r>
              <a:rPr lang="en-US" dirty="0">
                <a:solidFill>
                  <a:schemeClr val="bg1"/>
                </a:solidFill>
              </a:rPr>
              <a:t>Arbitration: A legal proceeding the union employs when the grievance procedure fails to reach a just conclusion.</a:t>
            </a:r>
          </a:p>
          <a:p>
            <a:pPr marL="0" indent="0">
              <a:buNone/>
            </a:pPr>
            <a:endParaRPr lang="en-US" sz="2400" dirty="0">
              <a:solidFill>
                <a:schemeClr val="bg1"/>
              </a:solidFill>
            </a:endParaRPr>
          </a:p>
        </p:txBody>
      </p:sp>
      <p:sp>
        <p:nvSpPr>
          <p:cNvPr id="5" name="Slide Number Placeholder 4">
            <a:extLst>
              <a:ext uri="{FF2B5EF4-FFF2-40B4-BE49-F238E27FC236}">
                <a16:creationId xmlns:a16="http://schemas.microsoft.com/office/drawing/2014/main" xmlns="" id="{8A8163FB-B8EA-4F7A-8704-2094DAF46AEE}"/>
              </a:ext>
            </a:extLst>
          </p:cNvPr>
          <p:cNvSpPr>
            <a:spLocks noGrp="1"/>
          </p:cNvSpPr>
          <p:nvPr>
            <p:ph type="sldNum" sz="quarter" idx="12"/>
          </p:nvPr>
        </p:nvSpPr>
        <p:spPr>
          <a:xfrm>
            <a:off x="10575174" y="6270771"/>
            <a:ext cx="778625" cy="365125"/>
          </a:xfrm>
        </p:spPr>
        <p:txBody>
          <a:bodyPr>
            <a:normAutofit/>
          </a:bodyPr>
          <a:lstStyle/>
          <a:p>
            <a:r>
              <a:rPr lang="en-US" sz="1050" dirty="0"/>
              <a:t>1</a:t>
            </a:r>
            <a:fld id="{845ED4C9-889B-4969-87ED-EE8232ADCB15}" type="slidenum">
              <a:rPr lang="en-US" sz="1050" smtClean="0"/>
              <a:pPr/>
              <a:t>6</a:t>
            </a:fld>
            <a:endParaRPr lang="en-US" sz="1050" dirty="0"/>
          </a:p>
        </p:txBody>
      </p:sp>
    </p:spTree>
    <p:extLst>
      <p:ext uri="{BB962C8B-B14F-4D97-AF65-F5344CB8AC3E}">
        <p14:creationId xmlns:p14="http://schemas.microsoft.com/office/powerpoint/2010/main" val="1545246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enforce our rights at work: </a:t>
            </a:r>
            <a:br>
              <a:rPr lang="en-US" dirty="0" smtClean="0"/>
            </a:br>
            <a:r>
              <a:rPr lang="en-US" dirty="0" smtClean="0"/>
              <a:t>The contract </a:t>
            </a:r>
            <a:endParaRPr lang="en-US" dirty="0"/>
          </a:p>
        </p:txBody>
      </p:sp>
      <p:sp>
        <p:nvSpPr>
          <p:cNvPr id="4" name="Content Placeholder 3"/>
          <p:cNvSpPr>
            <a:spLocks noGrp="1"/>
          </p:cNvSpPr>
          <p:nvPr>
            <p:ph idx="1"/>
          </p:nvPr>
        </p:nvSpPr>
        <p:spPr>
          <a:xfrm>
            <a:off x="838200" y="1825625"/>
            <a:ext cx="10515600" cy="629251"/>
          </a:xfrm>
        </p:spPr>
        <p:txBody>
          <a:bodyPr/>
          <a:lstStyle/>
          <a:p>
            <a:r>
              <a:rPr lang="en-US" dirty="0" smtClean="0"/>
              <a:t>Here are some key aspects of our local union contract:</a:t>
            </a:r>
            <a:endParaRPr lang="en-US" dirty="0"/>
          </a:p>
        </p:txBody>
      </p:sp>
      <p:pic>
        <p:nvPicPr>
          <p:cNvPr id="13" name="Picture 12" descr="Image result for contract"/>
          <p:cNvPicPr/>
          <p:nvPr/>
        </p:nvPicPr>
        <p:blipFill>
          <a:blip r:embed="rId2">
            <a:extLst>
              <a:ext uri="{28A0092B-C50C-407E-A947-70E740481C1C}">
                <a14:useLocalDpi xmlns:a14="http://schemas.microsoft.com/office/drawing/2010/main" val="0"/>
              </a:ext>
            </a:extLst>
          </a:blip>
          <a:srcRect/>
          <a:stretch>
            <a:fillRect/>
          </a:stretch>
        </p:blipFill>
        <p:spPr bwMode="auto">
          <a:xfrm>
            <a:off x="4788243" y="2520779"/>
            <a:ext cx="5943600" cy="4018915"/>
          </a:xfrm>
          <a:prstGeom prst="rect">
            <a:avLst/>
          </a:prstGeom>
          <a:noFill/>
          <a:extLst/>
        </p:spPr>
      </p:pic>
      <p:sp>
        <p:nvSpPr>
          <p:cNvPr id="5" name="TextBox 4"/>
          <p:cNvSpPr txBox="1"/>
          <p:nvPr/>
        </p:nvSpPr>
        <p:spPr>
          <a:xfrm>
            <a:off x="214184" y="2454876"/>
            <a:ext cx="4415481"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Wages</a:t>
            </a:r>
          </a:p>
          <a:p>
            <a:pPr marL="285750" indent="-285750">
              <a:buFont typeface="Arial" panose="020B0604020202020204" pitchFamily="34" charset="0"/>
              <a:buChar char="•"/>
            </a:pPr>
            <a:r>
              <a:rPr lang="en-US" dirty="0" smtClean="0"/>
              <a:t>Seniority</a:t>
            </a:r>
          </a:p>
          <a:p>
            <a:pPr marL="285750" indent="-285750">
              <a:buFont typeface="Arial" panose="020B0604020202020204" pitchFamily="34" charset="0"/>
              <a:buChar char="•"/>
            </a:pPr>
            <a:r>
              <a:rPr lang="en-US" dirty="0" smtClean="0"/>
              <a:t>Health care</a:t>
            </a:r>
          </a:p>
          <a:p>
            <a:pPr marL="285750" indent="-285750">
              <a:buFont typeface="Arial" panose="020B0604020202020204" pitchFamily="34" charset="0"/>
              <a:buChar char="•"/>
            </a:pPr>
            <a:r>
              <a:rPr lang="en-US" dirty="0" smtClean="0"/>
              <a:t>Sick days</a:t>
            </a:r>
          </a:p>
          <a:p>
            <a:pPr marL="285750" indent="-285750">
              <a:buFont typeface="Arial" panose="020B0604020202020204" pitchFamily="34" charset="0"/>
              <a:buChar char="•"/>
            </a:pPr>
            <a:r>
              <a:rPr lang="en-US" dirty="0" smtClean="0"/>
              <a:t>Vacation</a:t>
            </a:r>
          </a:p>
          <a:p>
            <a:pPr marL="285750" indent="-285750">
              <a:buFont typeface="Arial" panose="020B0604020202020204" pitchFamily="34" charset="0"/>
              <a:buChar char="•"/>
            </a:pPr>
            <a:r>
              <a:rPr lang="en-US" dirty="0" smtClean="0"/>
              <a:t>Discipline </a:t>
            </a:r>
          </a:p>
          <a:p>
            <a:endParaRPr lang="en-US" dirty="0" smtClean="0"/>
          </a:p>
        </p:txBody>
      </p:sp>
      <p:sp>
        <p:nvSpPr>
          <p:cNvPr id="6" name="TextBox 5"/>
          <p:cNvSpPr txBox="1"/>
          <p:nvPr/>
        </p:nvSpPr>
        <p:spPr>
          <a:xfrm>
            <a:off x="181232" y="4333103"/>
            <a:ext cx="4530811"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Our Union is Our Power </a:t>
            </a:r>
          </a:p>
          <a:p>
            <a:pPr marL="285750" indent="-285750">
              <a:buFont typeface="Arial" panose="020B0604020202020204" pitchFamily="34" charset="0"/>
              <a:buChar char="•"/>
            </a:pPr>
            <a:r>
              <a:rPr lang="en-US" dirty="0" smtClean="0"/>
              <a:t>Everything </a:t>
            </a:r>
            <a:r>
              <a:rPr lang="en-US" dirty="0"/>
              <a:t>that is in our contract we have won through standing together as a union and negotiating with the </a:t>
            </a:r>
            <a:r>
              <a:rPr lang="en-US" dirty="0" smtClean="0"/>
              <a:t>company.</a:t>
            </a:r>
          </a:p>
          <a:p>
            <a:pPr marL="285750" indent="-285750">
              <a:buFont typeface="Arial" panose="020B0604020202020204" pitchFamily="34" charset="0"/>
              <a:buChar char="•"/>
            </a:pPr>
            <a:r>
              <a:rPr lang="en-US" dirty="0" smtClean="0"/>
              <a:t>If </a:t>
            </a:r>
            <a:r>
              <a:rPr lang="en-US" dirty="0"/>
              <a:t>we don’t have our union, the company </a:t>
            </a:r>
            <a:r>
              <a:rPr lang="en-US" dirty="0" smtClean="0"/>
              <a:t>get </a:t>
            </a:r>
            <a:r>
              <a:rPr lang="en-US" dirty="0"/>
              <a:t>rid of the contract, and get rid of what we have fought for.</a:t>
            </a:r>
          </a:p>
          <a:p>
            <a:endParaRPr lang="en-US" dirty="0"/>
          </a:p>
        </p:txBody>
      </p:sp>
    </p:spTree>
    <p:extLst>
      <p:ext uri="{BB962C8B-B14F-4D97-AF65-F5344CB8AC3E}">
        <p14:creationId xmlns:p14="http://schemas.microsoft.com/office/powerpoint/2010/main" val="190165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Arrow Connector 11">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7323" y="5800957"/>
            <a:ext cx="1474677" cy="1110785"/>
          </a:xfrm>
          <a:prstGeom prst="rect">
            <a:avLst/>
          </a:prstGeom>
        </p:spPr>
      </p:pic>
      <p:sp>
        <p:nvSpPr>
          <p:cNvPr id="2" name="Title 1"/>
          <p:cNvSpPr>
            <a:spLocks noGrp="1"/>
          </p:cNvSpPr>
          <p:nvPr>
            <p:ph type="title"/>
          </p:nvPr>
        </p:nvSpPr>
        <p:spPr>
          <a:xfrm>
            <a:off x="655320" y="365125"/>
            <a:ext cx="9013052" cy="1623312"/>
          </a:xfrm>
        </p:spPr>
        <p:txBody>
          <a:bodyPr anchor="b">
            <a:normAutofit/>
          </a:bodyPr>
          <a:lstStyle/>
          <a:p>
            <a:pPr>
              <a:lnSpc>
                <a:spcPct val="80000"/>
              </a:lnSpc>
            </a:pPr>
            <a:r>
              <a:rPr lang="en-US" sz="4000" b="1" u="sng" dirty="0"/>
              <a:t>What has our local won?</a:t>
            </a:r>
            <a:endParaRPr lang="en-US" sz="4000" dirty="0"/>
          </a:p>
        </p:txBody>
      </p:sp>
      <p:sp>
        <p:nvSpPr>
          <p:cNvPr id="3" name="Content Placeholder 2"/>
          <p:cNvSpPr>
            <a:spLocks noGrp="1"/>
          </p:cNvSpPr>
          <p:nvPr>
            <p:ph idx="1"/>
          </p:nvPr>
        </p:nvSpPr>
        <p:spPr>
          <a:xfrm>
            <a:off x="655320" y="2644518"/>
            <a:ext cx="9013052" cy="3327251"/>
          </a:xfrm>
        </p:spPr>
        <p:txBody>
          <a:bodyPr>
            <a:normAutofit/>
          </a:bodyPr>
          <a:lstStyle/>
          <a:p>
            <a:endParaRPr lang="en-US" sz="2000" dirty="0"/>
          </a:p>
          <a:p>
            <a:r>
              <a:rPr lang="en-US" dirty="0"/>
              <a:t>Better wages and working conditions</a:t>
            </a:r>
          </a:p>
          <a:p>
            <a:r>
              <a:rPr lang="en-US" dirty="0"/>
              <a:t>Rules that govern what the company can and cannot do</a:t>
            </a:r>
          </a:p>
          <a:p>
            <a:r>
              <a:rPr lang="en-US" dirty="0"/>
              <a:t>Just cause, ensuring that the company does not discipline or terminate employees who have not substantially violated workplace rules</a:t>
            </a:r>
          </a:p>
          <a:p>
            <a:r>
              <a:rPr lang="en-US" dirty="0"/>
              <a:t>Many grievances and arbitrations that enforce the </a:t>
            </a:r>
            <a:r>
              <a:rPr lang="en-US" dirty="0" smtClean="0"/>
              <a:t>CBA</a:t>
            </a:r>
            <a:endParaRPr lang="en-US" dirty="0"/>
          </a:p>
        </p:txBody>
      </p:sp>
      <p:sp>
        <p:nvSpPr>
          <p:cNvPr id="5" name="Slide Number Placeholder 4">
            <a:extLst>
              <a:ext uri="{FF2B5EF4-FFF2-40B4-BE49-F238E27FC236}">
                <a16:creationId xmlns:a16="http://schemas.microsoft.com/office/drawing/2014/main" xmlns="" id="{78E1E85B-CAA6-4E11-B11D-5B8CA0F2E3C5}"/>
              </a:ext>
            </a:extLst>
          </p:cNvPr>
          <p:cNvSpPr>
            <a:spLocks noGrp="1"/>
          </p:cNvSpPr>
          <p:nvPr>
            <p:ph type="sldNum" sz="quarter" idx="12"/>
          </p:nvPr>
        </p:nvSpPr>
        <p:spPr>
          <a:xfrm>
            <a:off x="6941820" y="6356350"/>
            <a:ext cx="1165860" cy="365125"/>
          </a:xfrm>
        </p:spPr>
        <p:txBody>
          <a:bodyPr>
            <a:normAutofit/>
          </a:bodyPr>
          <a:lstStyle/>
          <a:p>
            <a:r>
              <a:rPr lang="en-US" dirty="0">
                <a:solidFill>
                  <a:schemeClr val="tx1"/>
                </a:solidFill>
              </a:rPr>
              <a:t>15</a:t>
            </a:r>
          </a:p>
        </p:txBody>
      </p:sp>
    </p:spTree>
    <p:extLst>
      <p:ext uri="{BB962C8B-B14F-4D97-AF65-F5344CB8AC3E}">
        <p14:creationId xmlns:p14="http://schemas.microsoft.com/office/powerpoint/2010/main" val="241503989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point of contact in your union– your area steward</a:t>
            </a:r>
            <a:endParaRPr lang="en-US" dirty="0"/>
          </a:p>
        </p:txBody>
      </p:sp>
      <p:sp>
        <p:nvSpPr>
          <p:cNvPr id="3" name="Content Placeholder 2"/>
          <p:cNvSpPr>
            <a:spLocks noGrp="1"/>
          </p:cNvSpPr>
          <p:nvPr>
            <p:ph idx="1"/>
          </p:nvPr>
        </p:nvSpPr>
        <p:spPr/>
        <p:txBody>
          <a:bodyPr/>
          <a:lstStyle/>
          <a:p>
            <a:r>
              <a:rPr lang="en-US" dirty="0" smtClean="0"/>
              <a:t>Stewards are there if you have a question or concern about work.</a:t>
            </a:r>
          </a:p>
          <a:p>
            <a:r>
              <a:rPr lang="en-US" dirty="0" smtClean="0"/>
              <a:t>Your steward will introduce themselves once you start at work.</a:t>
            </a:r>
          </a:p>
          <a:p>
            <a:r>
              <a:rPr lang="en-US" dirty="0" smtClean="0"/>
              <a:t>Stewards are elected by the membership.</a:t>
            </a:r>
            <a:endParaRPr lang="en-US" dirty="0"/>
          </a:p>
        </p:txBody>
      </p:sp>
    </p:spTree>
    <p:extLst>
      <p:ext uri="{BB962C8B-B14F-4D97-AF65-F5344CB8AC3E}">
        <p14:creationId xmlns:p14="http://schemas.microsoft.com/office/powerpoint/2010/main" val="98242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2484</TotalTime>
  <Words>1238</Words>
  <Application>Microsoft Office PowerPoint</Application>
  <PresentationFormat>Widescreen</PresentationFormat>
  <Paragraphs>158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Cambria</vt:lpstr>
      <vt:lpstr>Tahoma</vt:lpstr>
      <vt:lpstr>Wingdings</vt:lpstr>
      <vt:lpstr>Office Theme</vt:lpstr>
      <vt:lpstr>Welcome to IUE-CWA:  An Introduction to your local union</vt:lpstr>
      <vt:lpstr>Your Union</vt:lpstr>
      <vt:lpstr>What Is A Union? </vt:lpstr>
      <vt:lpstr>The Power of Your Union</vt:lpstr>
      <vt:lpstr>What does that look like?</vt:lpstr>
      <vt:lpstr>Some Definitions</vt:lpstr>
      <vt:lpstr>How we enforce our rights at work:  The contract </vt:lpstr>
      <vt:lpstr>What has our local won?</vt:lpstr>
      <vt:lpstr>Your point of contact in your union– your area steward</vt:lpstr>
      <vt:lpstr>PowerPoint Presentation</vt:lpstr>
      <vt:lpstr>Where do My Dues Go?</vt:lpstr>
      <vt:lpstr>How Is Union Leadership Chosen?</vt:lpstr>
      <vt:lpstr>PowerPoint Presentation</vt:lpstr>
      <vt:lpstr>Victories Won by the Labor Movement on a Bigger Scale</vt:lpstr>
      <vt:lpstr>Unions &amp; Middle Class Prosperity</vt:lpstr>
      <vt:lpstr>The bigger fight </vt:lpstr>
      <vt:lpstr>Because We Fight</vt:lpstr>
      <vt:lpstr>Our work as the union today continues that fight. </vt:lpstr>
      <vt:lpstr>Political Action Fund </vt:lpstr>
      <vt:lpstr>Your Union: What Role Can I Play?</vt:lpstr>
      <vt:lpstr>Why Should You Join Your Local Union</vt:lpstr>
      <vt:lpstr>Our Union gives us Power</vt:lpstr>
      <vt:lpstr> Activism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and Mobilizing  our members:  The foundation of our union</dc:title>
  <dc:creator>Heather Atkinson</dc:creator>
  <cp:lastModifiedBy>Database Intern</cp:lastModifiedBy>
  <cp:revision>128</cp:revision>
  <cp:lastPrinted>2017-04-05T18:47:00Z</cp:lastPrinted>
  <dcterms:created xsi:type="dcterms:W3CDTF">2017-04-03T16:15:30Z</dcterms:created>
  <dcterms:modified xsi:type="dcterms:W3CDTF">2018-01-08T20:51:32Z</dcterms:modified>
</cp:coreProperties>
</file>